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53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77C1-987B-1895-5127-BA06637D1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18245D6-9B8A-7CE6-B3CD-53ACC59EC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FD95EF-DB9D-70A6-CEFF-6237BDC49F21}"/>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5" name="Footer Placeholder 4">
            <a:extLst>
              <a:ext uri="{FF2B5EF4-FFF2-40B4-BE49-F238E27FC236}">
                <a16:creationId xmlns:a16="http://schemas.microsoft.com/office/drawing/2014/main" id="{CE320ECD-D5EF-0EEB-3914-73A8E8A5A4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09ED2-FD4B-13AC-1092-4D6426637A05}"/>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301172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ADFD-7A3D-F759-A3C1-F467FD25DA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43BFD1-F6C7-8F4D-D89C-86A594907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57D2A8-58CC-22EC-F5E7-F5CABCB33234}"/>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5" name="Footer Placeholder 4">
            <a:extLst>
              <a:ext uri="{FF2B5EF4-FFF2-40B4-BE49-F238E27FC236}">
                <a16:creationId xmlns:a16="http://schemas.microsoft.com/office/drawing/2014/main" id="{38F3FDC4-1099-0667-8805-9F36074F96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3C5696-A03F-7722-76A3-094DC68DCB96}"/>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2610661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75F64-0F67-81C9-CEC1-E7FFB51A89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8BC381-0A2F-D1AF-CF64-C5EDB5648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B43DD8-9592-FFA8-E61A-426B3E81894B}"/>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5" name="Footer Placeholder 4">
            <a:extLst>
              <a:ext uri="{FF2B5EF4-FFF2-40B4-BE49-F238E27FC236}">
                <a16:creationId xmlns:a16="http://schemas.microsoft.com/office/drawing/2014/main" id="{C8EB9977-CCDC-04BD-7DC2-268B24DBEE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69310-547E-EC1B-D436-64F4D69CE6D3}"/>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293084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E43A-EA52-599C-47A8-B370F578E6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44CB12-9D68-BF55-6622-EFBFA45190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4C5CFD-2DB1-40B7-28E3-108A8A7FC4F6}"/>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5" name="Footer Placeholder 4">
            <a:extLst>
              <a:ext uri="{FF2B5EF4-FFF2-40B4-BE49-F238E27FC236}">
                <a16:creationId xmlns:a16="http://schemas.microsoft.com/office/drawing/2014/main" id="{41E91FB2-C91E-2FB6-151D-A2F37B8BB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0888FA-6E3F-E471-F954-3F73BEFCC0D6}"/>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2261710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0BC6-A391-1091-FADB-F404D4FA95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DBD2CC-9038-C2AD-997C-A62E769290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735B84-BDE0-DA2E-1530-A23726352C90}"/>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5" name="Footer Placeholder 4">
            <a:extLst>
              <a:ext uri="{FF2B5EF4-FFF2-40B4-BE49-F238E27FC236}">
                <a16:creationId xmlns:a16="http://schemas.microsoft.com/office/drawing/2014/main" id="{C377FAF0-E3F5-822F-47C4-078CBC1EAE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88E54-9AB4-E936-F1FF-9A797A79434C}"/>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2628946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EABD-BD6C-4754-84EE-3062078C1E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03D62E-22F0-1C0F-7BE8-F4FDB5DF9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82A60C-3921-E258-BF90-C663FA5FAB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F04B8E-1D5C-4801-A20E-9E73C67229AA}"/>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6" name="Footer Placeholder 5">
            <a:extLst>
              <a:ext uri="{FF2B5EF4-FFF2-40B4-BE49-F238E27FC236}">
                <a16:creationId xmlns:a16="http://schemas.microsoft.com/office/drawing/2014/main" id="{34769EB1-3AD2-1369-D845-ACA0FFB967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F1CFEB-A527-0CE6-EFD9-0F8DFD91073F}"/>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400333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56436-2CCF-22CD-146C-265A7A8E0B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9BDC09-E22D-D367-3DEE-4998AE6803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FA4416-F8F2-F6ED-DFC1-53BC8822B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3B40B9-8B21-C37F-D8F1-44AE17430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F1769D-9567-1C29-26F3-84C11975FC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93350B-DE27-874D-EF1C-BE28881DBDEA}"/>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8" name="Footer Placeholder 7">
            <a:extLst>
              <a:ext uri="{FF2B5EF4-FFF2-40B4-BE49-F238E27FC236}">
                <a16:creationId xmlns:a16="http://schemas.microsoft.com/office/drawing/2014/main" id="{66797AB8-04E1-1BB3-9348-900E85D1D1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21633B-CD34-8459-7528-422DEA57A385}"/>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411802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1915-2893-71B1-4BCD-39460F3260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823070-E680-434E-D3CD-01F7CF040C5D}"/>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4" name="Footer Placeholder 3">
            <a:extLst>
              <a:ext uri="{FF2B5EF4-FFF2-40B4-BE49-F238E27FC236}">
                <a16:creationId xmlns:a16="http://schemas.microsoft.com/office/drawing/2014/main" id="{778AA9F3-572A-D793-FB62-4ECAE42235E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38A3E7-A96A-E78A-3D9E-15F5F37E1A71}"/>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3810909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2908B-F815-8B25-8612-BE48CC4501F1}"/>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3" name="Footer Placeholder 2">
            <a:extLst>
              <a:ext uri="{FF2B5EF4-FFF2-40B4-BE49-F238E27FC236}">
                <a16:creationId xmlns:a16="http://schemas.microsoft.com/office/drawing/2014/main" id="{6ECCC266-F4A9-A477-7FE0-9230918FC9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54FD05-1BA2-9828-F96C-51A773D941E8}"/>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210313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D629-876C-3F9E-DC70-869D7A83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F043C21-15B5-2663-CDC8-953746A76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7B8907-BC45-91C1-3256-B52895D0A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A210E-720E-BA86-6198-C0472F3CB3A8}"/>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6" name="Footer Placeholder 5">
            <a:extLst>
              <a:ext uri="{FF2B5EF4-FFF2-40B4-BE49-F238E27FC236}">
                <a16:creationId xmlns:a16="http://schemas.microsoft.com/office/drawing/2014/main" id="{BED5DE61-1E1A-0A14-FDA9-7D0F960451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C645D0-A170-CF4B-1CAE-8119AACE2F26}"/>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423232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6720-A1DF-4E0A-541B-B2D8E8ABB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67895F-5631-671E-6A3B-CE0E98679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976FEC0-F956-C3C8-D6CA-B6ED871E0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BB7AD-0CA9-EFE3-06E5-F477D35088F5}"/>
              </a:ext>
            </a:extLst>
          </p:cNvPr>
          <p:cNvSpPr>
            <a:spLocks noGrp="1"/>
          </p:cNvSpPr>
          <p:nvPr>
            <p:ph type="dt" sz="half" idx="10"/>
          </p:nvPr>
        </p:nvSpPr>
        <p:spPr/>
        <p:txBody>
          <a:bodyPr/>
          <a:lstStyle/>
          <a:p>
            <a:fld id="{CE229AFB-9BF8-40AA-99D3-A01BB7C21550}" type="datetimeFigureOut">
              <a:rPr lang="en-GB" smtClean="0"/>
              <a:t>15/01/2024</a:t>
            </a:fld>
            <a:endParaRPr lang="en-GB"/>
          </a:p>
        </p:txBody>
      </p:sp>
      <p:sp>
        <p:nvSpPr>
          <p:cNvPr id="6" name="Footer Placeholder 5">
            <a:extLst>
              <a:ext uri="{FF2B5EF4-FFF2-40B4-BE49-F238E27FC236}">
                <a16:creationId xmlns:a16="http://schemas.microsoft.com/office/drawing/2014/main" id="{1568A4D6-1BA6-E87B-ABDF-C579A5FED7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2F8973-B2C3-D5D5-413C-5EBCC89A0CB8}"/>
              </a:ext>
            </a:extLst>
          </p:cNvPr>
          <p:cNvSpPr>
            <a:spLocks noGrp="1"/>
          </p:cNvSpPr>
          <p:nvPr>
            <p:ph type="sldNum" sz="quarter" idx="12"/>
          </p:nvPr>
        </p:nvSpPr>
        <p:spPr/>
        <p:txBody>
          <a:bodyPr/>
          <a:lstStyle/>
          <a:p>
            <a:fld id="{B3A9274A-76E8-4088-86CA-602A73AE2911}" type="slidenum">
              <a:rPr lang="en-GB" smtClean="0"/>
              <a:t>‹#›</a:t>
            </a:fld>
            <a:endParaRPr lang="en-GB"/>
          </a:p>
        </p:txBody>
      </p:sp>
    </p:spTree>
    <p:extLst>
      <p:ext uri="{BB962C8B-B14F-4D97-AF65-F5344CB8AC3E}">
        <p14:creationId xmlns:p14="http://schemas.microsoft.com/office/powerpoint/2010/main" val="251490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43539-8FB9-E09F-DE29-FCB41C8C6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AB80E3-AE70-0C44-1692-9CE60CAAE2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7913AC-FBD3-56B5-DC88-E320EFA92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29AFB-9BF8-40AA-99D3-A01BB7C21550}" type="datetimeFigureOut">
              <a:rPr lang="en-GB" smtClean="0"/>
              <a:t>15/01/2024</a:t>
            </a:fld>
            <a:endParaRPr lang="en-GB"/>
          </a:p>
        </p:txBody>
      </p:sp>
      <p:sp>
        <p:nvSpPr>
          <p:cNvPr id="5" name="Footer Placeholder 4">
            <a:extLst>
              <a:ext uri="{FF2B5EF4-FFF2-40B4-BE49-F238E27FC236}">
                <a16:creationId xmlns:a16="http://schemas.microsoft.com/office/drawing/2014/main" id="{B77DAB27-F139-309A-2DEE-F63A4E225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0A8C3C-7CC8-51CC-D73D-D153EA99C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9274A-76E8-4088-86CA-602A73AE2911}" type="slidenum">
              <a:rPr lang="en-GB" smtClean="0"/>
              <a:t>‹#›</a:t>
            </a:fld>
            <a:endParaRPr lang="en-GB"/>
          </a:p>
        </p:txBody>
      </p:sp>
    </p:spTree>
    <p:extLst>
      <p:ext uri="{BB962C8B-B14F-4D97-AF65-F5344CB8AC3E}">
        <p14:creationId xmlns:p14="http://schemas.microsoft.com/office/powerpoint/2010/main" val="202912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2668290-ED8B-9556-1031-8E4A55A2E828}"/>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Better Health Better Lives</a:t>
            </a:r>
            <a:endParaRPr lang="en-GB" sz="4800" dirty="0">
              <a:solidFill>
                <a:srgbClr val="FFFFFF"/>
              </a:solidFill>
            </a:endParaRPr>
          </a:p>
        </p:txBody>
      </p:sp>
      <p:pic>
        <p:nvPicPr>
          <p:cNvPr id="4" name="Graphic 3" descr="Yoga with solid fill">
            <a:extLst>
              <a:ext uri="{FF2B5EF4-FFF2-40B4-BE49-F238E27FC236}">
                <a16:creationId xmlns:a16="http://schemas.microsoft.com/office/drawing/2014/main" id="{AEDCF7E7-68D3-F325-7527-0E4A49324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279" y="4598894"/>
            <a:ext cx="1788160" cy="1788160"/>
          </a:xfrm>
          <a:prstGeom prst="rect">
            <a:avLst/>
          </a:prstGeom>
        </p:spPr>
      </p:pic>
      <p:pic>
        <p:nvPicPr>
          <p:cNvPr id="6" name="Graphic 5" descr="Weight Loss with solid fill">
            <a:extLst>
              <a:ext uri="{FF2B5EF4-FFF2-40B4-BE49-F238E27FC236}">
                <a16:creationId xmlns:a16="http://schemas.microsoft.com/office/drawing/2014/main" id="{F8D2C2DF-9AC4-F98D-4349-9B842A8F0B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4861" y="4504167"/>
            <a:ext cx="1977614" cy="1977614"/>
          </a:xfrm>
          <a:prstGeom prst="rect">
            <a:avLst/>
          </a:prstGeom>
        </p:spPr>
      </p:pic>
      <p:pic>
        <p:nvPicPr>
          <p:cNvPr id="13" name="Picture 12" descr="People wearing masks">
            <a:extLst>
              <a:ext uri="{FF2B5EF4-FFF2-40B4-BE49-F238E27FC236}">
                <a16:creationId xmlns:a16="http://schemas.microsoft.com/office/drawing/2014/main" id="{44BA773B-B3AF-D612-1FA0-4AA5A8FCD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9717" y="4351002"/>
            <a:ext cx="3760496" cy="2506998"/>
          </a:xfrm>
          <a:prstGeom prst="rect">
            <a:avLst/>
          </a:prstGeom>
        </p:spPr>
      </p:pic>
    </p:spTree>
    <p:extLst>
      <p:ext uri="{BB962C8B-B14F-4D97-AF65-F5344CB8AC3E}">
        <p14:creationId xmlns:p14="http://schemas.microsoft.com/office/powerpoint/2010/main" val="90346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38BE2-FA71-4F76-C35B-B08B02BF675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Referrals to Children’s Social Care </a:t>
            </a:r>
            <a:endParaRPr lang="en-GB" sz="4000" dirty="0">
              <a:solidFill>
                <a:srgbClr val="FFFFFF"/>
              </a:solidFill>
            </a:endParaRPr>
          </a:p>
        </p:txBody>
      </p:sp>
      <p:pic>
        <p:nvPicPr>
          <p:cNvPr id="4" name="Picture 3">
            <a:extLst>
              <a:ext uri="{FF2B5EF4-FFF2-40B4-BE49-F238E27FC236}">
                <a16:creationId xmlns:a16="http://schemas.microsoft.com/office/drawing/2014/main" id="{C497EF20-83CA-A593-3DD4-B9C9ED36D4DE}"/>
              </a:ext>
            </a:extLst>
          </p:cNvPr>
          <p:cNvPicPr>
            <a:picLocks noChangeAspect="1"/>
          </p:cNvPicPr>
          <p:nvPr/>
        </p:nvPicPr>
        <p:blipFill>
          <a:blip r:embed="rId2"/>
          <a:stretch>
            <a:fillRect/>
          </a:stretch>
        </p:blipFill>
        <p:spPr>
          <a:xfrm>
            <a:off x="6836837" y="1885279"/>
            <a:ext cx="4785775" cy="3761558"/>
          </a:xfrm>
          <a:prstGeom prst="rect">
            <a:avLst/>
          </a:prstGeom>
        </p:spPr>
      </p:pic>
      <p:pic>
        <p:nvPicPr>
          <p:cNvPr id="5" name="Picture 4">
            <a:extLst>
              <a:ext uri="{FF2B5EF4-FFF2-40B4-BE49-F238E27FC236}">
                <a16:creationId xmlns:a16="http://schemas.microsoft.com/office/drawing/2014/main" id="{2D0BA36B-4F46-B47A-3D4B-65C69B288D34}"/>
              </a:ext>
            </a:extLst>
          </p:cNvPr>
          <p:cNvPicPr>
            <a:picLocks noChangeAspect="1"/>
          </p:cNvPicPr>
          <p:nvPr/>
        </p:nvPicPr>
        <p:blipFill>
          <a:blip r:embed="rId3"/>
          <a:stretch>
            <a:fillRect/>
          </a:stretch>
        </p:blipFill>
        <p:spPr>
          <a:xfrm>
            <a:off x="309911" y="1891970"/>
            <a:ext cx="5133277" cy="3170195"/>
          </a:xfrm>
          <a:prstGeom prst="rect">
            <a:avLst/>
          </a:prstGeom>
        </p:spPr>
      </p:pic>
      <p:sp>
        <p:nvSpPr>
          <p:cNvPr id="3" name="TextBox 2">
            <a:extLst>
              <a:ext uri="{FF2B5EF4-FFF2-40B4-BE49-F238E27FC236}">
                <a16:creationId xmlns:a16="http://schemas.microsoft.com/office/drawing/2014/main" id="{988F0B6F-185B-50A3-A0B8-EA55F063560C}"/>
              </a:ext>
            </a:extLst>
          </p:cNvPr>
          <p:cNvSpPr txBox="1"/>
          <p:nvPr/>
        </p:nvSpPr>
        <p:spPr>
          <a:xfrm>
            <a:off x="309911" y="5062166"/>
            <a:ext cx="6526926" cy="1659813"/>
          </a:xfrm>
          <a:prstGeom prst="rect">
            <a:avLst/>
          </a:prstGeom>
          <a:noFill/>
        </p:spPr>
        <p:txBody>
          <a:bodyPr wrap="square" rtlCol="0">
            <a:spAutoFit/>
          </a:bodyPr>
          <a:lstStyle/>
          <a:p>
            <a:pPr lvl="0" algn="just">
              <a:lnSpc>
                <a:spcPct val="107000"/>
              </a:lnSpc>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In 2022/23, 22.5% of Children’s Social Care referrals in Bradford District were made within 12 months of the previous referral. </a:t>
            </a:r>
            <a:r>
              <a:rPr lang="en-US" sz="1600" b="1" kern="100" dirty="0">
                <a:effectLst/>
                <a:latin typeface="Arial" panose="020B0604020202020204" pitchFamily="34" charset="0"/>
                <a:ea typeface="Calibri" panose="020F0502020204030204" pitchFamily="34" charset="0"/>
                <a:cs typeface="Times New Roman" panose="02020603050405020304" pitchFamily="18" charset="0"/>
              </a:rPr>
              <a:t>This is lower than the previous year </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and is a similar rate to England. </a:t>
            </a:r>
            <a:endParaRPr lang="en-GB" sz="1600"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endParaRPr lang="en-US" sz="1600" kern="1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Bradford District sits mid-table when compared to statistical neighbours, slightly below the median of 22.8%.</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2297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E66F8-D0FA-E7D0-3CB1-581421905A32}"/>
              </a:ext>
            </a:extLst>
          </p:cNvPr>
          <p:cNvSpPr>
            <a:spLocks noGrp="1"/>
          </p:cNvSpPr>
          <p:nvPr>
            <p:ph type="title"/>
          </p:nvPr>
        </p:nvSpPr>
        <p:spPr>
          <a:xfrm>
            <a:off x="1388209" y="5554639"/>
            <a:ext cx="9654076" cy="982473"/>
          </a:xfrm>
        </p:spPr>
        <p:txBody>
          <a:bodyPr>
            <a:normAutofit/>
          </a:bodyPr>
          <a:lstStyle/>
          <a:p>
            <a:r>
              <a:rPr lang="en-US" sz="4000" dirty="0">
                <a:solidFill>
                  <a:srgbClr val="FFFFFF"/>
                </a:solidFill>
              </a:rPr>
              <a:t>Children in Care</a:t>
            </a:r>
            <a:endParaRPr lang="en-GB" sz="4000" dirty="0">
              <a:solidFill>
                <a:srgbClr val="FFFFFF"/>
              </a:solidFill>
            </a:endParaRPr>
          </a:p>
        </p:txBody>
      </p:sp>
      <p:pic>
        <p:nvPicPr>
          <p:cNvPr id="4" name="Picture 3">
            <a:extLst>
              <a:ext uri="{FF2B5EF4-FFF2-40B4-BE49-F238E27FC236}">
                <a16:creationId xmlns:a16="http://schemas.microsoft.com/office/drawing/2014/main" id="{7340099A-CF62-6796-9C67-3ACBBD7E3989}"/>
              </a:ext>
            </a:extLst>
          </p:cNvPr>
          <p:cNvPicPr>
            <a:picLocks noChangeAspect="1"/>
          </p:cNvPicPr>
          <p:nvPr/>
        </p:nvPicPr>
        <p:blipFill>
          <a:blip r:embed="rId2"/>
          <a:stretch>
            <a:fillRect/>
          </a:stretch>
        </p:blipFill>
        <p:spPr>
          <a:xfrm>
            <a:off x="258859" y="320888"/>
            <a:ext cx="4343621" cy="3443685"/>
          </a:xfrm>
          <a:prstGeom prst="rect">
            <a:avLst/>
          </a:prstGeom>
        </p:spPr>
      </p:pic>
      <p:pic>
        <p:nvPicPr>
          <p:cNvPr id="5" name="Picture 4">
            <a:extLst>
              <a:ext uri="{FF2B5EF4-FFF2-40B4-BE49-F238E27FC236}">
                <a16:creationId xmlns:a16="http://schemas.microsoft.com/office/drawing/2014/main" id="{BD45A10C-14AE-7E81-7CC7-08B2B94CAB87}"/>
              </a:ext>
            </a:extLst>
          </p:cNvPr>
          <p:cNvPicPr>
            <a:picLocks noChangeAspect="1"/>
          </p:cNvPicPr>
          <p:nvPr/>
        </p:nvPicPr>
        <p:blipFill>
          <a:blip r:embed="rId3"/>
          <a:stretch>
            <a:fillRect/>
          </a:stretch>
        </p:blipFill>
        <p:spPr>
          <a:xfrm>
            <a:off x="6857799" y="320888"/>
            <a:ext cx="4633362" cy="2871465"/>
          </a:xfrm>
          <a:prstGeom prst="rect">
            <a:avLst/>
          </a:prstGeom>
        </p:spPr>
      </p:pic>
      <p:sp>
        <p:nvSpPr>
          <p:cNvPr id="3" name="TextBox 2">
            <a:extLst>
              <a:ext uri="{FF2B5EF4-FFF2-40B4-BE49-F238E27FC236}">
                <a16:creationId xmlns:a16="http://schemas.microsoft.com/office/drawing/2014/main" id="{4CC7A5E2-1DA6-74BF-9977-C5F6A6E80041}"/>
              </a:ext>
            </a:extLst>
          </p:cNvPr>
          <p:cNvSpPr txBox="1"/>
          <p:nvPr/>
        </p:nvSpPr>
        <p:spPr>
          <a:xfrm>
            <a:off x="4947641" y="3192353"/>
            <a:ext cx="7120534" cy="2025876"/>
          </a:xfrm>
          <a:prstGeom prst="rect">
            <a:avLst/>
          </a:prstGeom>
          <a:noFill/>
        </p:spPr>
        <p:txBody>
          <a:bodyPr wrap="square" rtlCol="0">
            <a:spAutoFit/>
          </a:bodyPr>
          <a:lstStyle/>
          <a:p>
            <a:pPr lvl="0" algn="just">
              <a:lnSpc>
                <a:spcPct val="107000"/>
              </a:lnSpc>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In 2022/23, 7% of children in care in Bradford District had three or more placements during the previous year. This is </a:t>
            </a:r>
            <a:r>
              <a:rPr lang="en-US" sz="16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better</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than previous years and significantly lower than England.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en-US" sz="1600" kern="1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Compared to statistical neighbours, Bradford District has the </a:t>
            </a:r>
            <a:r>
              <a:rPr lang="en-US" sz="16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lowest proportion</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of children in care with three or more placements during the previous year.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392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48C03-FB24-F40A-87EA-A0D48F19703C}"/>
              </a:ext>
            </a:extLst>
          </p:cNvPr>
          <p:cNvSpPr>
            <a:spLocks noGrp="1"/>
          </p:cNvSpPr>
          <p:nvPr>
            <p:ph type="title"/>
          </p:nvPr>
        </p:nvSpPr>
        <p:spPr>
          <a:xfrm>
            <a:off x="841121" y="568960"/>
            <a:ext cx="10036430" cy="793115"/>
          </a:xfrm>
        </p:spPr>
        <p:txBody>
          <a:bodyPr anchor="b">
            <a:normAutofit/>
          </a:bodyPr>
          <a:lstStyle/>
          <a:p>
            <a:r>
              <a:rPr lang="en-US" sz="4000" b="1" dirty="0">
                <a:solidFill>
                  <a:schemeClr val="accent6">
                    <a:lumMod val="75000"/>
                  </a:schemeClr>
                </a:solidFill>
              </a:rPr>
              <a:t>Emotional Wellbeing of Looked After Children</a:t>
            </a:r>
            <a:endParaRPr lang="en-GB" sz="4000" b="1" dirty="0">
              <a:solidFill>
                <a:schemeClr val="accent6">
                  <a:lumMod val="75000"/>
                </a:schemeClr>
              </a:solidFill>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612542-7944-74DF-C1BD-1AF44495A99A}"/>
              </a:ext>
            </a:extLst>
          </p:cNvPr>
          <p:cNvPicPr>
            <a:picLocks noChangeAspect="1"/>
          </p:cNvPicPr>
          <p:nvPr/>
        </p:nvPicPr>
        <p:blipFill>
          <a:blip r:embed="rId2"/>
          <a:stretch>
            <a:fillRect/>
          </a:stretch>
        </p:blipFill>
        <p:spPr>
          <a:xfrm>
            <a:off x="841120" y="1725020"/>
            <a:ext cx="4865030" cy="3407959"/>
          </a:xfrm>
          <a:prstGeom prst="rect">
            <a:avLst/>
          </a:prstGeom>
        </p:spPr>
      </p:pic>
      <p:sp>
        <p:nvSpPr>
          <p:cNvPr id="4" name="TextBox 3">
            <a:extLst>
              <a:ext uri="{FF2B5EF4-FFF2-40B4-BE49-F238E27FC236}">
                <a16:creationId xmlns:a16="http://schemas.microsoft.com/office/drawing/2014/main" id="{90A4435B-B0B1-385D-6F53-98034943405A}"/>
              </a:ext>
            </a:extLst>
          </p:cNvPr>
          <p:cNvSpPr txBox="1"/>
          <p:nvPr/>
        </p:nvSpPr>
        <p:spPr>
          <a:xfrm>
            <a:off x="5981700" y="1725020"/>
            <a:ext cx="6048375" cy="1477328"/>
          </a:xfrm>
          <a:prstGeom prst="rect">
            <a:avLst/>
          </a:prstGeom>
          <a:noFill/>
        </p:spPr>
        <p:txBody>
          <a:bodyPr wrap="square" rtlCol="0">
            <a:spAutoFit/>
          </a:bodyPr>
          <a:lstStyle/>
          <a:p>
            <a:r>
              <a:rPr lang="en-US" sz="1800" kern="100" dirty="0">
                <a:effectLst/>
                <a:latin typeface="Arial" panose="020B0604020202020204" pitchFamily="34" charset="0"/>
                <a:ea typeface="Calibri" panose="020F0502020204030204" pitchFamily="34" charset="0"/>
                <a:cs typeface="Times New Roman" panose="02020603050405020304" pitchFamily="18" charset="0"/>
              </a:rPr>
              <a:t>In 2022/23, the proportion of looked after children in Bradford District whose emotional wellbeing in a cause for concern was 30%. This is </a:t>
            </a: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lower</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than the previous year and </a:t>
            </a:r>
            <a:r>
              <a:rPr lang="en-US" sz="18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significantly lower </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than England.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descr="Young child in gray knit cardigan leaning against father's chest">
            <a:extLst>
              <a:ext uri="{FF2B5EF4-FFF2-40B4-BE49-F238E27FC236}">
                <a16:creationId xmlns:a16="http://schemas.microsoft.com/office/drawing/2014/main" id="{BD65B76A-46A7-C603-7C40-8E88BED7E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852" y="2901166"/>
            <a:ext cx="5008880" cy="3339253"/>
          </a:xfrm>
          <a:prstGeom prst="rect">
            <a:avLst/>
          </a:prstGeom>
        </p:spPr>
      </p:pic>
    </p:spTree>
    <p:extLst>
      <p:ext uri="{BB962C8B-B14F-4D97-AF65-F5344CB8AC3E}">
        <p14:creationId xmlns:p14="http://schemas.microsoft.com/office/powerpoint/2010/main" val="428835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0A250-D3E5-1377-11A7-AB3753AF33E5}"/>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Accommodation for People with Learning Disabilities</a:t>
            </a:r>
            <a:endParaRPr lang="en-GB" sz="4000" dirty="0">
              <a:solidFill>
                <a:srgbClr val="FFFFFF"/>
              </a:solidFill>
            </a:endParaRPr>
          </a:p>
        </p:txBody>
      </p:sp>
      <p:pic>
        <p:nvPicPr>
          <p:cNvPr id="4" name="Picture 3">
            <a:extLst>
              <a:ext uri="{FF2B5EF4-FFF2-40B4-BE49-F238E27FC236}">
                <a16:creationId xmlns:a16="http://schemas.microsoft.com/office/drawing/2014/main" id="{BE500D3A-CC8D-3B58-BE85-EBE3A76A9ACE}"/>
              </a:ext>
            </a:extLst>
          </p:cNvPr>
          <p:cNvPicPr>
            <a:picLocks noChangeAspect="1"/>
          </p:cNvPicPr>
          <p:nvPr/>
        </p:nvPicPr>
        <p:blipFill>
          <a:blip r:embed="rId2"/>
          <a:stretch>
            <a:fillRect/>
          </a:stretch>
        </p:blipFill>
        <p:spPr>
          <a:xfrm>
            <a:off x="276021" y="3057958"/>
            <a:ext cx="4694327" cy="3505504"/>
          </a:xfrm>
          <a:prstGeom prst="rect">
            <a:avLst/>
          </a:prstGeom>
        </p:spPr>
      </p:pic>
      <p:sp>
        <p:nvSpPr>
          <p:cNvPr id="3" name="TextBox 2">
            <a:extLst>
              <a:ext uri="{FF2B5EF4-FFF2-40B4-BE49-F238E27FC236}">
                <a16:creationId xmlns:a16="http://schemas.microsoft.com/office/drawing/2014/main" id="{8998C186-4B22-40BC-2BE5-5AA0DE4229E1}"/>
              </a:ext>
            </a:extLst>
          </p:cNvPr>
          <p:cNvSpPr txBox="1"/>
          <p:nvPr/>
        </p:nvSpPr>
        <p:spPr>
          <a:xfrm>
            <a:off x="2705100" y="1590741"/>
            <a:ext cx="7353300" cy="1754326"/>
          </a:xfrm>
          <a:prstGeom prst="rect">
            <a:avLst/>
          </a:prstGeom>
          <a:noFill/>
        </p:spPr>
        <p:txBody>
          <a:bodyPr wrap="square" rtlCol="0">
            <a:spAutoFit/>
          </a:bodyPr>
          <a:lstStyle/>
          <a:p>
            <a:r>
              <a:rPr lang="en-GB" sz="1800" b="1" i="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Maintaining settled accommodation and providing social care in this environment promotes personalisation and quality of life, prevents the need to readmit people into hospital or more costly residential care and ensures a positive experience of social care</a:t>
            </a:r>
            <a:r>
              <a:rPr lang="en-GB" sz="1800" b="1" i="1" kern="100" dirty="0">
                <a:effectLst/>
                <a:latin typeface="Calibri" panose="020F0502020204030204" pitchFamily="34" charset="0"/>
                <a:ea typeface="Calibri" panose="020F0502020204030204" pitchFamily="34" charset="0"/>
                <a:cs typeface="Times New Roman" panose="02020603050405020304" pitchFamily="18" charset="0"/>
              </a:rPr>
              <a:t> (Office for Health Improvement &amp; Disparities). </a:t>
            </a:r>
          </a:p>
          <a:p>
            <a:endParaRPr lang="en-GB" dirty="0"/>
          </a:p>
        </p:txBody>
      </p:sp>
      <p:sp>
        <p:nvSpPr>
          <p:cNvPr id="5" name="TextBox 4">
            <a:extLst>
              <a:ext uri="{FF2B5EF4-FFF2-40B4-BE49-F238E27FC236}">
                <a16:creationId xmlns:a16="http://schemas.microsoft.com/office/drawing/2014/main" id="{F0C82F57-B9B4-1FD0-E4FB-887AE1D8C8BC}"/>
              </a:ext>
            </a:extLst>
          </p:cNvPr>
          <p:cNvSpPr txBox="1"/>
          <p:nvPr/>
        </p:nvSpPr>
        <p:spPr>
          <a:xfrm>
            <a:off x="5124451" y="5334000"/>
            <a:ext cx="6143099" cy="1200329"/>
          </a:xfrm>
          <a:prstGeom prst="rect">
            <a:avLst/>
          </a:prstGeom>
          <a:noFill/>
        </p:spPr>
        <p:txBody>
          <a:bodyPr wrap="square" rtlCol="0">
            <a:spAutoFit/>
          </a:bodyPr>
          <a:lstStyle/>
          <a:p>
            <a:r>
              <a:rPr lang="en-US" sz="1800" dirty="0">
                <a:effectLst/>
                <a:latin typeface="Arial" panose="020B0604020202020204" pitchFamily="34" charset="0"/>
                <a:ea typeface="Calibri" panose="020F0502020204030204" pitchFamily="34" charset="0"/>
              </a:rPr>
              <a:t>In Bradford District in 2021/22, 88.1% of people with learning disabilities were living in stable and appropriate accommodation. This is </a:t>
            </a:r>
            <a:r>
              <a:rPr lang="en-US" sz="1800" b="1" dirty="0">
                <a:solidFill>
                  <a:schemeClr val="accent6"/>
                </a:solidFill>
                <a:effectLst/>
                <a:latin typeface="Arial" panose="020B0604020202020204" pitchFamily="34" charset="0"/>
                <a:ea typeface="Calibri" panose="020F0502020204030204" pitchFamily="34" charset="0"/>
              </a:rPr>
              <a:t>better</a:t>
            </a:r>
            <a:r>
              <a:rPr lang="en-US" sz="1800" dirty="0">
                <a:effectLst/>
                <a:latin typeface="Arial" panose="020B0604020202020204" pitchFamily="34" charset="0"/>
                <a:ea typeface="Calibri" panose="020F0502020204030204" pitchFamily="34" charset="0"/>
              </a:rPr>
              <a:t> than England and has remained </a:t>
            </a:r>
            <a:r>
              <a:rPr lang="en-US" sz="1800" b="1" dirty="0">
                <a:effectLst/>
                <a:latin typeface="Arial" panose="020B0604020202020204" pitchFamily="34" charset="0"/>
                <a:ea typeface="Calibri" panose="020F0502020204030204" pitchFamily="34" charset="0"/>
              </a:rPr>
              <a:t>higher than England</a:t>
            </a:r>
            <a:r>
              <a:rPr lang="en-US" sz="1800" dirty="0">
                <a:effectLst/>
                <a:latin typeface="Arial" panose="020B0604020202020204" pitchFamily="34" charset="0"/>
                <a:ea typeface="Calibri" panose="020F0502020204030204" pitchFamily="34" charset="0"/>
              </a:rPr>
              <a:t> for the past 10 years.</a:t>
            </a:r>
            <a:endParaRPr lang="en-GB" dirty="0"/>
          </a:p>
        </p:txBody>
      </p:sp>
      <p:pic>
        <p:nvPicPr>
          <p:cNvPr id="7" name="Graphic 6" descr="House with solid fill">
            <a:extLst>
              <a:ext uri="{FF2B5EF4-FFF2-40B4-BE49-F238E27FC236}">
                <a16:creationId xmlns:a16="http://schemas.microsoft.com/office/drawing/2014/main" id="{026B911A-3936-ED3A-0DE7-7EBA320D74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149" y="1427414"/>
            <a:ext cx="1731848" cy="1731848"/>
          </a:xfrm>
          <a:prstGeom prst="rect">
            <a:avLst/>
          </a:prstGeom>
        </p:spPr>
      </p:pic>
      <p:pic>
        <p:nvPicPr>
          <p:cNvPr id="20" name="Picture 19" descr="Houses in a village">
            <a:extLst>
              <a:ext uri="{FF2B5EF4-FFF2-40B4-BE49-F238E27FC236}">
                <a16:creationId xmlns:a16="http://schemas.microsoft.com/office/drawing/2014/main" id="{ED7606CF-AAEF-E05F-E0E0-4A1B0F43E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296" y="3067341"/>
            <a:ext cx="4184004" cy="2259968"/>
          </a:xfrm>
          <a:prstGeom prst="rect">
            <a:avLst/>
          </a:prstGeom>
        </p:spPr>
      </p:pic>
    </p:spTree>
    <p:extLst>
      <p:ext uri="{BB962C8B-B14F-4D97-AF65-F5344CB8AC3E}">
        <p14:creationId xmlns:p14="http://schemas.microsoft.com/office/powerpoint/2010/main" val="368533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5CB7AA-2EF6-2E4B-F9A6-2BC92371346B}"/>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Adults with Learning Disabilities in Paid Employment</a:t>
            </a:r>
            <a:endParaRPr lang="en-GB" sz="4000" dirty="0">
              <a:solidFill>
                <a:srgbClr val="FFFFFF"/>
              </a:solidFill>
            </a:endParaRPr>
          </a:p>
        </p:txBody>
      </p:sp>
      <p:pic>
        <p:nvPicPr>
          <p:cNvPr id="4" name="Picture 3">
            <a:extLst>
              <a:ext uri="{FF2B5EF4-FFF2-40B4-BE49-F238E27FC236}">
                <a16:creationId xmlns:a16="http://schemas.microsoft.com/office/drawing/2014/main" id="{2ADC2313-29C8-6EC5-BEA5-4C1F1D16CB83}"/>
              </a:ext>
            </a:extLst>
          </p:cNvPr>
          <p:cNvPicPr>
            <a:picLocks noChangeAspect="1"/>
          </p:cNvPicPr>
          <p:nvPr/>
        </p:nvPicPr>
        <p:blipFill>
          <a:blip r:embed="rId2"/>
          <a:stretch>
            <a:fillRect/>
          </a:stretch>
        </p:blipFill>
        <p:spPr>
          <a:xfrm>
            <a:off x="6325673" y="2235200"/>
            <a:ext cx="5656726" cy="4135120"/>
          </a:xfrm>
          <a:prstGeom prst="rect">
            <a:avLst/>
          </a:prstGeom>
        </p:spPr>
      </p:pic>
      <p:sp>
        <p:nvSpPr>
          <p:cNvPr id="3" name="TextBox 2">
            <a:extLst>
              <a:ext uri="{FF2B5EF4-FFF2-40B4-BE49-F238E27FC236}">
                <a16:creationId xmlns:a16="http://schemas.microsoft.com/office/drawing/2014/main" id="{8F1F03F1-71C2-0949-32EA-0D009715FEA6}"/>
              </a:ext>
            </a:extLst>
          </p:cNvPr>
          <p:cNvSpPr txBox="1"/>
          <p:nvPr/>
        </p:nvSpPr>
        <p:spPr>
          <a:xfrm>
            <a:off x="685800" y="4124325"/>
            <a:ext cx="5410200" cy="2552815"/>
          </a:xfrm>
          <a:prstGeom prst="rect">
            <a:avLst/>
          </a:prstGeom>
          <a:noFill/>
        </p:spPr>
        <p:txBody>
          <a:bodyPr wrap="square" rtlCol="0">
            <a:spAutoFit/>
          </a:bodyPr>
          <a:lstStyle/>
          <a:p>
            <a:pPr lvl="0" algn="just">
              <a:lnSpc>
                <a:spcPct val="107000"/>
              </a:lnSpc>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In 2022/23, 4.2% of adults with learning disabilities in Bradford District were in paid employment. This is </a:t>
            </a:r>
            <a:r>
              <a:rPr lang="en-US" sz="16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higher </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than the previous year.</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en-US" sz="1600" kern="100" dirty="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Bradford District has a lower proportion than England by 0.6 percentage points. However, where Bradford District is indicating an increase, England remains the same from the previous year, and shows a decrease from the years prior to this.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Hand holding welcome sign">
            <a:extLst>
              <a:ext uri="{FF2B5EF4-FFF2-40B4-BE49-F238E27FC236}">
                <a16:creationId xmlns:a16="http://schemas.microsoft.com/office/drawing/2014/main" id="{45F5DEE8-0325-70E6-8D71-F4FBCAE15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9" y="1597432"/>
            <a:ext cx="3731150" cy="2487433"/>
          </a:xfrm>
          <a:prstGeom prst="rect">
            <a:avLst/>
          </a:prstGeom>
        </p:spPr>
      </p:pic>
    </p:spTree>
    <p:extLst>
      <p:ext uri="{BB962C8B-B14F-4D97-AF65-F5344CB8AC3E}">
        <p14:creationId xmlns:p14="http://schemas.microsoft.com/office/powerpoint/2010/main" val="298781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EEF1AF-FB7B-B7B0-3A9A-963359F36CF9}"/>
              </a:ext>
            </a:extLst>
          </p:cNvPr>
          <p:cNvSpPr>
            <a:spLocks noGrp="1"/>
          </p:cNvSpPr>
          <p:nvPr>
            <p:ph type="title"/>
          </p:nvPr>
        </p:nvSpPr>
        <p:spPr>
          <a:xfrm>
            <a:off x="1388209" y="5554639"/>
            <a:ext cx="9654076" cy="982473"/>
          </a:xfrm>
        </p:spPr>
        <p:txBody>
          <a:bodyPr>
            <a:normAutofit/>
          </a:bodyPr>
          <a:lstStyle/>
          <a:p>
            <a:r>
              <a:rPr lang="en-US" sz="4000" dirty="0">
                <a:solidFill>
                  <a:srgbClr val="FFFFFF"/>
                </a:solidFill>
              </a:rPr>
              <a:t>Permanent Admissions to Care Homes (65+)</a:t>
            </a:r>
            <a:endParaRPr lang="en-GB" sz="4000" dirty="0">
              <a:solidFill>
                <a:srgbClr val="FFFFFF"/>
              </a:solidFill>
            </a:endParaRPr>
          </a:p>
        </p:txBody>
      </p:sp>
      <p:pic>
        <p:nvPicPr>
          <p:cNvPr id="4" name="Picture 3">
            <a:extLst>
              <a:ext uri="{FF2B5EF4-FFF2-40B4-BE49-F238E27FC236}">
                <a16:creationId xmlns:a16="http://schemas.microsoft.com/office/drawing/2014/main" id="{B6B28568-175C-96A1-82C1-CB91E5735F96}"/>
              </a:ext>
            </a:extLst>
          </p:cNvPr>
          <p:cNvPicPr>
            <a:picLocks noChangeAspect="1"/>
          </p:cNvPicPr>
          <p:nvPr/>
        </p:nvPicPr>
        <p:blipFill>
          <a:blip r:embed="rId2"/>
          <a:stretch>
            <a:fillRect/>
          </a:stretch>
        </p:blipFill>
        <p:spPr>
          <a:xfrm>
            <a:off x="258870" y="208686"/>
            <a:ext cx="4816257" cy="3804234"/>
          </a:xfrm>
          <a:prstGeom prst="rect">
            <a:avLst/>
          </a:prstGeom>
        </p:spPr>
      </p:pic>
      <p:sp>
        <p:nvSpPr>
          <p:cNvPr id="3" name="TextBox 2">
            <a:extLst>
              <a:ext uri="{FF2B5EF4-FFF2-40B4-BE49-F238E27FC236}">
                <a16:creationId xmlns:a16="http://schemas.microsoft.com/office/drawing/2014/main" id="{FE700715-2045-525F-E145-60AAF5CB7C2F}"/>
              </a:ext>
            </a:extLst>
          </p:cNvPr>
          <p:cNvSpPr txBox="1"/>
          <p:nvPr/>
        </p:nvSpPr>
        <p:spPr>
          <a:xfrm>
            <a:off x="180975" y="4022037"/>
            <a:ext cx="11877675" cy="1525802"/>
          </a:xfrm>
          <a:prstGeom prst="rect">
            <a:avLst/>
          </a:prstGeom>
          <a:noFill/>
        </p:spPr>
        <p:txBody>
          <a:bodyPr wrap="square" rtlCol="0">
            <a:spAutoFit/>
          </a:bodyPr>
          <a:lstStyle/>
          <a:p>
            <a:pPr lvl="0" algn="just">
              <a:lnSpc>
                <a:spcPct val="107000"/>
              </a:lnSpc>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In Bradford District in 2021/22, the crude rate for permanent admissions to residential and nursing care homes was 512, which is </a:t>
            </a:r>
            <a:r>
              <a:rPr lang="en-US" sz="16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better</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than the previous year.</a:t>
            </a:r>
          </a:p>
          <a:p>
            <a:pPr lvl="0" algn="just">
              <a:lnSpc>
                <a:spcPct val="107000"/>
              </a:lnSpc>
            </a:pP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16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The rate for Bradford is lower than the rate for England.</a:t>
            </a:r>
            <a:endParaRPr lang="en-GB" sz="1600" b="1"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descr="Person helping old woman">
            <a:extLst>
              <a:ext uri="{FF2B5EF4-FFF2-40B4-BE49-F238E27FC236}">
                <a16:creationId xmlns:a16="http://schemas.microsoft.com/office/drawing/2014/main" id="{80F7F3FA-1142-1CFE-DC7F-7919E52AB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985" y="0"/>
            <a:ext cx="5652665" cy="3761090"/>
          </a:xfrm>
          <a:prstGeom prst="rect">
            <a:avLst/>
          </a:prstGeom>
        </p:spPr>
      </p:pic>
    </p:spTree>
    <p:extLst>
      <p:ext uri="{BB962C8B-B14F-4D97-AF65-F5344CB8AC3E}">
        <p14:creationId xmlns:p14="http://schemas.microsoft.com/office/powerpoint/2010/main" val="3221778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BC4EF-0C10-AB4B-ABB7-AC7A35DD9830}"/>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Contents</a:t>
            </a:r>
            <a:endParaRPr lang="en-GB" sz="4000">
              <a:solidFill>
                <a:srgbClr val="FFFFFF"/>
              </a:solidFill>
            </a:endParaRPr>
          </a:p>
        </p:txBody>
      </p:sp>
      <p:sp>
        <p:nvSpPr>
          <p:cNvPr id="3" name="Content Placeholder 2">
            <a:extLst>
              <a:ext uri="{FF2B5EF4-FFF2-40B4-BE49-F238E27FC236}">
                <a16:creationId xmlns:a16="http://schemas.microsoft.com/office/drawing/2014/main" id="{F9CC6838-F55D-91E1-D185-73075137CD8C}"/>
              </a:ext>
            </a:extLst>
          </p:cNvPr>
          <p:cNvSpPr>
            <a:spLocks noGrp="1"/>
          </p:cNvSpPr>
          <p:nvPr>
            <p:ph idx="1"/>
          </p:nvPr>
        </p:nvSpPr>
        <p:spPr>
          <a:xfrm>
            <a:off x="5781676" y="737536"/>
            <a:ext cx="6315074" cy="6272863"/>
          </a:xfrm>
        </p:spPr>
        <p:txBody>
          <a:bodyPr anchor="ctr">
            <a:normAutofit/>
          </a:bodyPr>
          <a:lstStyle/>
          <a:p>
            <a:r>
              <a:rPr lang="en-US" sz="2200" dirty="0">
                <a:latin typeface="Arial" panose="020B0604020202020204" pitchFamily="34" charset="0"/>
                <a:cs typeface="Arial" panose="020B0604020202020204" pitchFamily="34" charset="0"/>
              </a:rPr>
              <a:t>Our Ambition</a:t>
            </a:r>
          </a:p>
          <a:p>
            <a:r>
              <a:rPr lang="en-US" sz="2200" dirty="0">
                <a:latin typeface="Arial" panose="020B0604020202020204" pitchFamily="34" charset="0"/>
                <a:cs typeface="Arial" panose="020B0604020202020204" pitchFamily="34" charset="0"/>
              </a:rPr>
              <a:t>What does the data tell us?</a:t>
            </a:r>
          </a:p>
          <a:p>
            <a:r>
              <a:rPr lang="en-US" sz="2200" dirty="0">
                <a:latin typeface="Arial" panose="020B0604020202020204" pitchFamily="34" charset="0"/>
                <a:cs typeface="Arial" panose="020B0604020202020204" pitchFamily="34" charset="0"/>
              </a:rPr>
              <a:t>Healthy Life Expectancy (Males)</a:t>
            </a:r>
          </a:p>
          <a:p>
            <a:r>
              <a:rPr lang="en-US" sz="2200" dirty="0">
                <a:latin typeface="Arial" panose="020B0604020202020204" pitchFamily="34" charset="0"/>
                <a:cs typeface="Arial" panose="020B0604020202020204" pitchFamily="34" charset="0"/>
              </a:rPr>
              <a:t>Healthy Life Expectancy (Females)</a:t>
            </a:r>
          </a:p>
          <a:p>
            <a:r>
              <a:rPr lang="en-US" sz="2200" dirty="0">
                <a:latin typeface="Arial" panose="020B0604020202020204" pitchFamily="34" charset="0"/>
                <a:cs typeface="Arial" panose="020B0604020202020204" pitchFamily="34" charset="0"/>
              </a:rPr>
              <a:t>Childhood Obesity: Reception Age</a:t>
            </a:r>
          </a:p>
          <a:p>
            <a:r>
              <a:rPr lang="en-US" sz="2200" dirty="0">
                <a:latin typeface="Arial" panose="020B0604020202020204" pitchFamily="34" charset="0"/>
                <a:cs typeface="Arial" panose="020B0604020202020204" pitchFamily="34" charset="0"/>
              </a:rPr>
              <a:t>Childhood Obesity:  Year 6</a:t>
            </a:r>
          </a:p>
          <a:p>
            <a:r>
              <a:rPr lang="en-US" sz="2200" dirty="0">
                <a:latin typeface="Arial" panose="020B0604020202020204" pitchFamily="34" charset="0"/>
                <a:cs typeface="Arial" panose="020B0604020202020204" pitchFamily="34" charset="0"/>
              </a:rPr>
              <a:t>Physically Active Adults</a:t>
            </a:r>
          </a:p>
          <a:p>
            <a:r>
              <a:rPr lang="en-US" sz="2200" dirty="0">
                <a:latin typeface="Arial" panose="020B0604020202020204" pitchFamily="34" charset="0"/>
                <a:cs typeface="Arial" panose="020B0604020202020204" pitchFamily="34" charset="0"/>
              </a:rPr>
              <a:t>Referrals to Children’s Social Care</a:t>
            </a:r>
          </a:p>
          <a:p>
            <a:r>
              <a:rPr lang="en-US" sz="2200" dirty="0">
                <a:latin typeface="Arial" panose="020B0604020202020204" pitchFamily="34" charset="0"/>
                <a:cs typeface="Arial" panose="020B0604020202020204" pitchFamily="34" charset="0"/>
              </a:rPr>
              <a:t>Placements of Children in Care</a:t>
            </a:r>
          </a:p>
          <a:p>
            <a:r>
              <a:rPr lang="en-US" sz="2200" dirty="0">
                <a:latin typeface="Arial" panose="020B0604020202020204" pitchFamily="34" charset="0"/>
                <a:cs typeface="Arial" panose="020B0604020202020204" pitchFamily="34" charset="0"/>
              </a:rPr>
              <a:t>Emotional Wellbeing of Looked After Children</a:t>
            </a:r>
          </a:p>
          <a:p>
            <a:r>
              <a:rPr lang="en-US" sz="2200" dirty="0">
                <a:latin typeface="Arial" panose="020B0604020202020204" pitchFamily="34" charset="0"/>
                <a:cs typeface="Arial" panose="020B0604020202020204" pitchFamily="34" charset="0"/>
              </a:rPr>
              <a:t>Accommodation for People with Learning Disabilities</a:t>
            </a:r>
          </a:p>
          <a:p>
            <a:r>
              <a:rPr lang="en-US" sz="2200" dirty="0">
                <a:latin typeface="Arial" panose="020B0604020202020204" pitchFamily="34" charset="0"/>
                <a:cs typeface="Arial" panose="020B0604020202020204" pitchFamily="34" charset="0"/>
              </a:rPr>
              <a:t>Adults with Learning Disabilities in Paid Employment</a:t>
            </a:r>
          </a:p>
          <a:p>
            <a:r>
              <a:rPr lang="en-US" sz="2200" dirty="0">
                <a:latin typeface="Arial" panose="020B0604020202020204" pitchFamily="34" charset="0"/>
                <a:cs typeface="Arial" panose="020B0604020202020204" pitchFamily="34" charset="0"/>
              </a:rPr>
              <a:t>Permanent Admissions to Care Homes (65+)</a:t>
            </a:r>
          </a:p>
          <a:p>
            <a:endParaRPr lang="en-US" sz="2000" dirty="0"/>
          </a:p>
          <a:p>
            <a:endParaRPr lang="en-US" sz="2000" dirty="0"/>
          </a:p>
          <a:p>
            <a:endParaRPr lang="en-GB" sz="2000" dirty="0"/>
          </a:p>
        </p:txBody>
      </p:sp>
    </p:spTree>
    <p:extLst>
      <p:ext uri="{BB962C8B-B14F-4D97-AF65-F5344CB8AC3E}">
        <p14:creationId xmlns:p14="http://schemas.microsoft.com/office/powerpoint/2010/main" val="2881970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339E6-205E-5543-E5BD-4F9E5B2CE4F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Our Ambition</a:t>
            </a:r>
            <a:endParaRPr lang="en-GB" sz="4000" dirty="0">
              <a:solidFill>
                <a:srgbClr val="FFFFFF"/>
              </a:solidFill>
            </a:endParaRPr>
          </a:p>
        </p:txBody>
      </p:sp>
      <p:sp>
        <p:nvSpPr>
          <p:cNvPr id="4" name="Rectangle: Rounded Corners 3">
            <a:extLst>
              <a:ext uri="{FF2B5EF4-FFF2-40B4-BE49-F238E27FC236}">
                <a16:creationId xmlns:a16="http://schemas.microsoft.com/office/drawing/2014/main" id="{0B52FCC4-C627-31CD-8394-B302A2B4E387}"/>
              </a:ext>
            </a:extLst>
          </p:cNvPr>
          <p:cNvSpPr/>
          <p:nvPr/>
        </p:nvSpPr>
        <p:spPr>
          <a:xfrm>
            <a:off x="276225" y="2257425"/>
            <a:ext cx="3598299" cy="194881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Help people from all backgrounds to lead long, happy and productive lives by improving health and socioeconomic wellbeing</a:t>
            </a:r>
            <a:endParaRPr lang="en-GB" dirty="0"/>
          </a:p>
        </p:txBody>
      </p:sp>
      <p:sp>
        <p:nvSpPr>
          <p:cNvPr id="5" name="Rectangle: Rounded Corners 4">
            <a:extLst>
              <a:ext uri="{FF2B5EF4-FFF2-40B4-BE49-F238E27FC236}">
                <a16:creationId xmlns:a16="http://schemas.microsoft.com/office/drawing/2014/main" id="{4947D211-7A96-9822-ABA5-BD3426CC9A45}"/>
              </a:ext>
            </a:extLst>
          </p:cNvPr>
          <p:cNvSpPr/>
          <p:nvPr/>
        </p:nvSpPr>
        <p:spPr>
          <a:xfrm>
            <a:off x="4257676" y="2257425"/>
            <a:ext cx="3598299" cy="194881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Provide </a:t>
            </a:r>
            <a:r>
              <a:rPr lang="en-US" dirty="0" err="1"/>
              <a:t>personalised</a:t>
            </a:r>
            <a:r>
              <a:rPr lang="en-US" dirty="0"/>
              <a:t> health and care services to support quality of life at every stage</a:t>
            </a:r>
            <a:endParaRPr lang="en-GB" dirty="0"/>
          </a:p>
        </p:txBody>
      </p:sp>
      <p:sp>
        <p:nvSpPr>
          <p:cNvPr id="6" name="Rectangle: Rounded Corners 5">
            <a:extLst>
              <a:ext uri="{FF2B5EF4-FFF2-40B4-BE49-F238E27FC236}">
                <a16:creationId xmlns:a16="http://schemas.microsoft.com/office/drawing/2014/main" id="{BB122F86-6B3E-12FB-76B6-2DB0A0178CAC}"/>
              </a:ext>
            </a:extLst>
          </p:cNvPr>
          <p:cNvSpPr/>
          <p:nvPr/>
        </p:nvSpPr>
        <p:spPr>
          <a:xfrm>
            <a:off x="8239128" y="2257425"/>
            <a:ext cx="3598299" cy="194881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Transform how services are delivered with a digital-first, citizen-</a:t>
            </a:r>
            <a:r>
              <a:rPr lang="en-US" dirty="0" err="1"/>
              <a:t>centred</a:t>
            </a:r>
            <a:r>
              <a:rPr lang="en-US" dirty="0"/>
              <a:t> approach</a:t>
            </a:r>
            <a:endParaRPr lang="en-GB" dirty="0"/>
          </a:p>
        </p:txBody>
      </p:sp>
      <p:sp>
        <p:nvSpPr>
          <p:cNvPr id="7" name="Rectangle: Rounded Corners 6">
            <a:extLst>
              <a:ext uri="{FF2B5EF4-FFF2-40B4-BE49-F238E27FC236}">
                <a16:creationId xmlns:a16="http://schemas.microsoft.com/office/drawing/2014/main" id="{C59F29CC-558A-DEFA-CBD9-CEFA96C4F87D}"/>
              </a:ext>
            </a:extLst>
          </p:cNvPr>
          <p:cNvSpPr/>
          <p:nvPr/>
        </p:nvSpPr>
        <p:spPr>
          <a:xfrm>
            <a:off x="1943100" y="4629150"/>
            <a:ext cx="3598298" cy="194881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Intervene when necessary to keep children safe and ensure that residents can access services to maintain dignity and independence</a:t>
            </a:r>
            <a:endParaRPr lang="en-GB" dirty="0"/>
          </a:p>
        </p:txBody>
      </p:sp>
      <p:sp>
        <p:nvSpPr>
          <p:cNvPr id="9" name="Rectangle: Rounded Corners 8">
            <a:extLst>
              <a:ext uri="{FF2B5EF4-FFF2-40B4-BE49-F238E27FC236}">
                <a16:creationId xmlns:a16="http://schemas.microsoft.com/office/drawing/2014/main" id="{F82CBBA5-BE76-BA63-26D4-81074B97D5D1}"/>
              </a:ext>
            </a:extLst>
          </p:cNvPr>
          <p:cNvSpPr/>
          <p:nvPr/>
        </p:nvSpPr>
        <p:spPr>
          <a:xfrm>
            <a:off x="6650605" y="4629150"/>
            <a:ext cx="3598296" cy="194881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 with our partners in health, police and the community on to keep vulnerable children and adults safe and secure</a:t>
            </a:r>
            <a:endParaRPr lang="en-GB" dirty="0"/>
          </a:p>
        </p:txBody>
      </p:sp>
    </p:spTree>
    <p:extLst>
      <p:ext uri="{BB962C8B-B14F-4D97-AF65-F5344CB8AC3E}">
        <p14:creationId xmlns:p14="http://schemas.microsoft.com/office/powerpoint/2010/main" val="327690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3FD5A-8B31-ACF7-9B01-A83D2D4C6DEB}"/>
              </a:ext>
            </a:extLst>
          </p:cNvPr>
          <p:cNvSpPr>
            <a:spLocks noGrp="1"/>
          </p:cNvSpPr>
          <p:nvPr>
            <p:ph type="title"/>
          </p:nvPr>
        </p:nvSpPr>
        <p:spPr>
          <a:xfrm>
            <a:off x="459347" y="294538"/>
            <a:ext cx="10808204" cy="1033669"/>
          </a:xfrm>
        </p:spPr>
        <p:txBody>
          <a:bodyPr>
            <a:normAutofit/>
          </a:bodyPr>
          <a:lstStyle/>
          <a:p>
            <a:r>
              <a:rPr lang="en-US" sz="4000" dirty="0">
                <a:solidFill>
                  <a:srgbClr val="FFFFFF"/>
                </a:solidFill>
              </a:rPr>
              <a:t>What does the data tell us?</a:t>
            </a:r>
            <a:endParaRPr lang="en-GB" sz="4000" dirty="0">
              <a:solidFill>
                <a:srgbClr val="FFFFFF"/>
              </a:solidFill>
            </a:endParaRPr>
          </a:p>
        </p:txBody>
      </p:sp>
      <p:sp>
        <p:nvSpPr>
          <p:cNvPr id="3" name="Content Placeholder 2">
            <a:extLst>
              <a:ext uri="{FF2B5EF4-FFF2-40B4-BE49-F238E27FC236}">
                <a16:creationId xmlns:a16="http://schemas.microsoft.com/office/drawing/2014/main" id="{4CAB3E7A-B2CA-879D-7D56-3FB33CBE6FC6}"/>
              </a:ext>
            </a:extLst>
          </p:cNvPr>
          <p:cNvSpPr>
            <a:spLocks noGrp="1"/>
          </p:cNvSpPr>
          <p:nvPr>
            <p:ph idx="1"/>
          </p:nvPr>
        </p:nvSpPr>
        <p:spPr>
          <a:xfrm>
            <a:off x="459350" y="1733550"/>
            <a:ext cx="11542149" cy="4981575"/>
          </a:xfrm>
        </p:spPr>
        <p:txBody>
          <a:bodyPr anchor="ctr">
            <a:normAutofit/>
          </a:bodyPr>
          <a:lstStyle/>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Healthy life expectancy for both males and females in Bradford District has increased from the previous year. However, females' healthy life expectancy remains higher than that for males.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proportion of obese (and severely obese) children is higher than the national average for both reception aged and year 6 children in Bradford District.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Bradford District has one of the lowest proportions of physically active adults in Yorkshire&amp; the Humber.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proportion of Children’s Social Care referrals in Bradford District made within 12 months of the previous referral is lower than the previous year.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Compared to its statistical neighbours, Bradford District has the lowest proportion of children in care with three or more placements during the previous.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proportion of looked after children whose emotional wellbeing is cause for concern has improved.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rate for permanent admissions to care homes (65+) has improved.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p>
        </p:txBody>
      </p:sp>
      <p:pic>
        <p:nvPicPr>
          <p:cNvPr id="5" name="Graphic 4" descr="Bar chart with solid fill">
            <a:extLst>
              <a:ext uri="{FF2B5EF4-FFF2-40B4-BE49-F238E27FC236}">
                <a16:creationId xmlns:a16="http://schemas.microsoft.com/office/drawing/2014/main" id="{4C46DB83-74F6-B83B-EE11-C794A84D16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47155" y="26518"/>
            <a:ext cx="1606493" cy="1606493"/>
          </a:xfrm>
          <a:prstGeom prst="rect">
            <a:avLst/>
          </a:prstGeom>
        </p:spPr>
      </p:pic>
    </p:spTree>
    <p:extLst>
      <p:ext uri="{BB962C8B-B14F-4D97-AF65-F5344CB8AC3E}">
        <p14:creationId xmlns:p14="http://schemas.microsoft.com/office/powerpoint/2010/main" val="323858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7651C-EA6B-7A7F-31B0-429F7A43AAA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Health Life Expectancy (Males)</a:t>
            </a:r>
            <a:endParaRPr lang="en-GB" sz="4000">
              <a:solidFill>
                <a:srgbClr val="FFFFFF"/>
              </a:solidFill>
            </a:endParaRPr>
          </a:p>
        </p:txBody>
      </p:sp>
      <p:pic>
        <p:nvPicPr>
          <p:cNvPr id="6" name="Picture 5">
            <a:extLst>
              <a:ext uri="{FF2B5EF4-FFF2-40B4-BE49-F238E27FC236}">
                <a16:creationId xmlns:a16="http://schemas.microsoft.com/office/drawing/2014/main" id="{967C13AE-9A64-BDEF-C8A4-1D44124F384C}"/>
              </a:ext>
            </a:extLst>
          </p:cNvPr>
          <p:cNvPicPr>
            <a:picLocks noChangeAspect="1"/>
          </p:cNvPicPr>
          <p:nvPr/>
        </p:nvPicPr>
        <p:blipFill>
          <a:blip r:embed="rId2"/>
          <a:stretch>
            <a:fillRect/>
          </a:stretch>
        </p:blipFill>
        <p:spPr>
          <a:xfrm>
            <a:off x="336837" y="1718807"/>
            <a:ext cx="5464523" cy="3262155"/>
          </a:xfrm>
          <a:prstGeom prst="rect">
            <a:avLst/>
          </a:prstGeom>
        </p:spPr>
      </p:pic>
      <p:pic>
        <p:nvPicPr>
          <p:cNvPr id="7" name="Picture 6">
            <a:extLst>
              <a:ext uri="{FF2B5EF4-FFF2-40B4-BE49-F238E27FC236}">
                <a16:creationId xmlns:a16="http://schemas.microsoft.com/office/drawing/2014/main" id="{79DBD9B4-AC0E-6663-CC5B-8FA577245402}"/>
              </a:ext>
            </a:extLst>
          </p:cNvPr>
          <p:cNvPicPr>
            <a:picLocks noChangeAspect="1"/>
          </p:cNvPicPr>
          <p:nvPr/>
        </p:nvPicPr>
        <p:blipFill>
          <a:blip r:embed="rId3"/>
          <a:stretch>
            <a:fillRect/>
          </a:stretch>
        </p:blipFill>
        <p:spPr>
          <a:xfrm>
            <a:off x="6837681" y="1891970"/>
            <a:ext cx="4561840" cy="2985747"/>
          </a:xfrm>
          <a:prstGeom prst="rect">
            <a:avLst/>
          </a:prstGeom>
        </p:spPr>
      </p:pic>
      <p:sp>
        <p:nvSpPr>
          <p:cNvPr id="3" name="TextBox 2">
            <a:extLst>
              <a:ext uri="{FF2B5EF4-FFF2-40B4-BE49-F238E27FC236}">
                <a16:creationId xmlns:a16="http://schemas.microsoft.com/office/drawing/2014/main" id="{19BB29A5-3A8C-BA4D-43DB-3AC813CC961A}"/>
              </a:ext>
            </a:extLst>
          </p:cNvPr>
          <p:cNvSpPr txBox="1"/>
          <p:nvPr/>
        </p:nvSpPr>
        <p:spPr>
          <a:xfrm>
            <a:off x="336837" y="5154125"/>
            <a:ext cx="5464523" cy="1461939"/>
          </a:xfrm>
          <a:prstGeom prst="rect">
            <a:avLst/>
          </a:prstGeom>
          <a:noFill/>
        </p:spPr>
        <p:txBody>
          <a:bodyPr wrap="square" rtlCol="0">
            <a:spAutoFit/>
          </a:bodyPr>
          <a:lstStyle/>
          <a:p>
            <a:pPr defTabSz="640080">
              <a:spcAft>
                <a:spcPts val="600"/>
              </a:spcAft>
            </a:pPr>
            <a:r>
              <a:rPr lang="en-GB" sz="1400" kern="1200" dirty="0">
                <a:latin typeface="Arial" panose="020B0604020202020204" pitchFamily="34" charset="0"/>
                <a:ea typeface="+mn-ea"/>
                <a:cs typeface="Arial" panose="020B0604020202020204" pitchFamily="34" charset="0"/>
              </a:rPr>
              <a:t>The 2018-20 healthy life expectancy for males, in Bradford District, has </a:t>
            </a:r>
            <a:r>
              <a:rPr lang="en-GB" sz="1400" b="1" kern="1200" dirty="0">
                <a:latin typeface="Arial" panose="020B0604020202020204" pitchFamily="34" charset="0"/>
                <a:ea typeface="+mn-ea"/>
                <a:cs typeface="Arial" panose="020B0604020202020204" pitchFamily="34" charset="0"/>
              </a:rPr>
              <a:t>slightly increased to</a:t>
            </a:r>
            <a:r>
              <a:rPr lang="en-GB" sz="1400" kern="1200" dirty="0">
                <a:latin typeface="Arial" panose="020B0604020202020204" pitchFamily="34" charset="0"/>
                <a:ea typeface="+mn-ea"/>
                <a:cs typeface="Arial" panose="020B0604020202020204" pitchFamily="34" charset="0"/>
              </a:rPr>
              <a:t> </a:t>
            </a:r>
            <a:r>
              <a:rPr lang="en-GB" sz="1400" b="1" kern="1200" dirty="0">
                <a:latin typeface="Arial" panose="020B0604020202020204" pitchFamily="34" charset="0"/>
                <a:ea typeface="+mn-ea"/>
                <a:cs typeface="Arial" panose="020B0604020202020204" pitchFamily="34" charset="0"/>
              </a:rPr>
              <a:t>60.9 years</a:t>
            </a:r>
            <a:br>
              <a:rPr lang="en-GB" sz="1400" b="1" kern="1200" dirty="0">
                <a:latin typeface="Arial" panose="020B0604020202020204" pitchFamily="34" charset="0"/>
                <a:ea typeface="+mn-ea"/>
                <a:cs typeface="Arial" panose="020B0604020202020204" pitchFamily="34" charset="0"/>
              </a:rPr>
            </a:br>
            <a:endParaRPr lang="en-GB" sz="1400" kern="1200" dirty="0">
              <a:latin typeface="Arial" panose="020B0604020202020204" pitchFamily="34" charset="0"/>
              <a:ea typeface="+mn-ea"/>
              <a:cs typeface="Arial" panose="020B0604020202020204" pitchFamily="34" charset="0"/>
            </a:endParaRPr>
          </a:p>
          <a:p>
            <a:pPr defTabSz="640080">
              <a:spcAft>
                <a:spcPts val="600"/>
              </a:spcAft>
            </a:pPr>
            <a:r>
              <a:rPr lang="en-GB" sz="1400" kern="1200" dirty="0">
                <a:latin typeface="Arial" panose="020B0604020202020204" pitchFamily="34" charset="0"/>
                <a:ea typeface="+mn-ea"/>
                <a:cs typeface="Arial" panose="020B0604020202020204" pitchFamily="34" charset="0"/>
              </a:rPr>
              <a:t>The 2018-20 </a:t>
            </a:r>
            <a:r>
              <a:rPr lang="en-GB" sz="1400" b="1" kern="1200" dirty="0">
                <a:latin typeface="Arial" panose="020B0604020202020204" pitchFamily="34" charset="0"/>
                <a:ea typeface="+mn-ea"/>
                <a:cs typeface="Arial" panose="020B0604020202020204" pitchFamily="34" charset="0"/>
              </a:rPr>
              <a:t>gap</a:t>
            </a:r>
            <a:r>
              <a:rPr lang="en-GB" sz="1400" kern="1200" dirty="0">
                <a:latin typeface="Arial" panose="020B0604020202020204" pitchFamily="34" charset="0"/>
                <a:ea typeface="+mn-ea"/>
                <a:cs typeface="Arial" panose="020B0604020202020204" pitchFamily="34" charset="0"/>
              </a:rPr>
              <a:t> between Bradford District and England is 2.3 years, which has </a:t>
            </a:r>
            <a:r>
              <a:rPr lang="en-GB" sz="1400" b="1" kern="1200" dirty="0">
                <a:latin typeface="Arial" panose="020B0604020202020204" pitchFamily="34" charset="0"/>
                <a:ea typeface="+mn-ea"/>
                <a:cs typeface="Arial" panose="020B0604020202020204" pitchFamily="34" charset="0"/>
              </a:rPr>
              <a:t>widened</a:t>
            </a:r>
            <a:r>
              <a:rPr lang="en-GB" sz="1400" kern="1200" dirty="0">
                <a:latin typeface="Arial" panose="020B0604020202020204" pitchFamily="34" charset="0"/>
                <a:ea typeface="+mn-ea"/>
                <a:cs typeface="Arial" panose="020B0604020202020204" pitchFamily="34" charset="0"/>
              </a:rPr>
              <a:t> when compared to 2009-11. However, the gap has </a:t>
            </a:r>
            <a:r>
              <a:rPr lang="en-GB" sz="1400" b="1" kern="1200" dirty="0">
                <a:latin typeface="Arial" panose="020B0604020202020204" pitchFamily="34" charset="0"/>
                <a:ea typeface="+mn-ea"/>
                <a:cs typeface="Arial" panose="020B0604020202020204" pitchFamily="34" charset="0"/>
              </a:rPr>
              <a:t>narrowed</a:t>
            </a:r>
            <a:r>
              <a:rPr lang="en-GB" sz="1400" kern="1200" dirty="0">
                <a:latin typeface="Arial" panose="020B0604020202020204" pitchFamily="34" charset="0"/>
                <a:ea typeface="+mn-ea"/>
                <a:cs typeface="Arial" panose="020B0604020202020204" pitchFamily="34" charset="0"/>
              </a:rPr>
              <a:t> from the 2016-18 gap (3.2 years) </a:t>
            </a:r>
          </a:p>
        </p:txBody>
      </p:sp>
      <p:sp>
        <p:nvSpPr>
          <p:cNvPr id="4" name="TextBox 3">
            <a:extLst>
              <a:ext uri="{FF2B5EF4-FFF2-40B4-BE49-F238E27FC236}">
                <a16:creationId xmlns:a16="http://schemas.microsoft.com/office/drawing/2014/main" id="{FAA2D7AE-F734-4432-CA67-704F169C51E1}"/>
              </a:ext>
            </a:extLst>
          </p:cNvPr>
          <p:cNvSpPr txBox="1"/>
          <p:nvPr/>
        </p:nvSpPr>
        <p:spPr>
          <a:xfrm>
            <a:off x="6837681" y="5154125"/>
            <a:ext cx="5125719" cy="1538883"/>
          </a:xfrm>
          <a:prstGeom prst="rect">
            <a:avLst/>
          </a:prstGeom>
          <a:noFill/>
        </p:spPr>
        <p:txBody>
          <a:bodyPr wrap="square" rtlCol="0">
            <a:spAutoFit/>
          </a:bodyPr>
          <a:lstStyle/>
          <a:p>
            <a:pPr defTabSz="640080">
              <a:spcAft>
                <a:spcPts val="600"/>
              </a:spcAft>
            </a:pPr>
            <a:r>
              <a:rPr lang="en-GB" sz="1400" kern="1200" dirty="0">
                <a:latin typeface="Arial" panose="020B0604020202020204" pitchFamily="34" charset="0"/>
                <a:ea typeface="+mn-ea"/>
                <a:cs typeface="Arial" panose="020B0604020202020204" pitchFamily="34" charset="0"/>
              </a:rPr>
              <a:t>As healthy life expectancy has increased and life expectancy has risen, a male born in Bradford District can now expect to live </a:t>
            </a:r>
            <a:r>
              <a:rPr lang="en-GB" sz="1400" b="1" kern="1200" dirty="0">
                <a:latin typeface="Arial" panose="020B0604020202020204" pitchFamily="34" charset="0"/>
                <a:ea typeface="+mn-ea"/>
                <a:cs typeface="Arial" panose="020B0604020202020204" pitchFamily="34" charset="0"/>
              </a:rPr>
              <a:t>16.4 years in ‘poor health’</a:t>
            </a:r>
          </a:p>
          <a:p>
            <a:pPr defTabSz="640080">
              <a:spcAft>
                <a:spcPts val="600"/>
              </a:spcAft>
            </a:pPr>
            <a:endParaRPr lang="en-GB" sz="1400" kern="1200" dirty="0">
              <a:latin typeface="Arial" panose="020B0604020202020204" pitchFamily="34" charset="0"/>
              <a:ea typeface="+mn-ea"/>
              <a:cs typeface="Arial" panose="020B0604020202020204" pitchFamily="34" charset="0"/>
            </a:endParaRPr>
          </a:p>
          <a:p>
            <a:pPr defTabSz="640080">
              <a:spcAft>
                <a:spcPts val="600"/>
              </a:spcAft>
            </a:pPr>
            <a:r>
              <a:rPr lang="en-GB" sz="1400" kern="1200" dirty="0">
                <a:latin typeface="Arial" panose="020B0604020202020204" pitchFamily="34" charset="0"/>
                <a:ea typeface="+mn-ea"/>
                <a:cs typeface="Arial" panose="020B0604020202020204" pitchFamily="34" charset="0"/>
              </a:rPr>
              <a:t>This is similar to </a:t>
            </a:r>
            <a:r>
              <a:rPr lang="en-GB" sz="1400" b="1" kern="1200" dirty="0">
                <a:latin typeface="Arial" panose="020B0604020202020204" pitchFamily="34" charset="0"/>
                <a:ea typeface="+mn-ea"/>
                <a:cs typeface="Arial" panose="020B0604020202020204" pitchFamily="34" charset="0"/>
              </a:rPr>
              <a:t>2009-11</a:t>
            </a:r>
            <a:r>
              <a:rPr lang="en-GB" sz="1400" kern="1200" dirty="0">
                <a:latin typeface="Arial" panose="020B0604020202020204" pitchFamily="34" charset="0"/>
                <a:ea typeface="+mn-ea"/>
                <a:cs typeface="Arial" panose="020B0604020202020204" pitchFamily="34" charset="0"/>
              </a:rPr>
              <a:t> when a male could expect to live </a:t>
            </a:r>
            <a:r>
              <a:rPr lang="en-GB" sz="1400" b="1" kern="1200" dirty="0">
                <a:latin typeface="Arial" panose="020B0604020202020204" pitchFamily="34" charset="0"/>
                <a:ea typeface="+mn-ea"/>
                <a:cs typeface="Arial" panose="020B0604020202020204" pitchFamily="34" charset="0"/>
              </a:rPr>
              <a:t>16.3 years in ‘poor health’</a:t>
            </a:r>
          </a:p>
        </p:txBody>
      </p:sp>
      <p:pic>
        <p:nvPicPr>
          <p:cNvPr id="13" name="Graphic 12" descr="Male with solid fill">
            <a:extLst>
              <a:ext uri="{FF2B5EF4-FFF2-40B4-BE49-F238E27FC236}">
                <a16:creationId xmlns:a16="http://schemas.microsoft.com/office/drawing/2014/main" id="{1AE1AC68-FE85-5B4E-A047-9641508971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7680" y="-124234"/>
            <a:ext cx="1878000" cy="1878000"/>
          </a:xfrm>
          <a:prstGeom prst="rect">
            <a:avLst/>
          </a:prstGeom>
        </p:spPr>
      </p:pic>
    </p:spTree>
    <p:extLst>
      <p:ext uri="{BB962C8B-B14F-4D97-AF65-F5344CB8AC3E}">
        <p14:creationId xmlns:p14="http://schemas.microsoft.com/office/powerpoint/2010/main" val="67702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E25B3-157C-65BC-B9D0-FA004290EF4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Healthy Life Expectancy (Females)</a:t>
            </a:r>
            <a:endParaRPr lang="en-GB" sz="4000">
              <a:solidFill>
                <a:srgbClr val="FFFFFF"/>
              </a:solidFill>
            </a:endParaRPr>
          </a:p>
        </p:txBody>
      </p:sp>
      <p:pic>
        <p:nvPicPr>
          <p:cNvPr id="4" name="Picture 3">
            <a:extLst>
              <a:ext uri="{FF2B5EF4-FFF2-40B4-BE49-F238E27FC236}">
                <a16:creationId xmlns:a16="http://schemas.microsoft.com/office/drawing/2014/main" id="{5C3CAADA-B64C-47C7-86FE-14C8480D8E8D}"/>
              </a:ext>
            </a:extLst>
          </p:cNvPr>
          <p:cNvPicPr>
            <a:picLocks noChangeAspect="1"/>
          </p:cNvPicPr>
          <p:nvPr/>
        </p:nvPicPr>
        <p:blipFill>
          <a:blip r:embed="rId2"/>
          <a:stretch>
            <a:fillRect/>
          </a:stretch>
        </p:blipFill>
        <p:spPr>
          <a:xfrm>
            <a:off x="459350" y="1724591"/>
            <a:ext cx="5193612" cy="3325527"/>
          </a:xfrm>
          <a:prstGeom prst="rect">
            <a:avLst/>
          </a:prstGeom>
        </p:spPr>
      </p:pic>
      <p:pic>
        <p:nvPicPr>
          <p:cNvPr id="5" name="Picture 4">
            <a:extLst>
              <a:ext uri="{FF2B5EF4-FFF2-40B4-BE49-F238E27FC236}">
                <a16:creationId xmlns:a16="http://schemas.microsoft.com/office/drawing/2014/main" id="{249EB694-A724-F1FE-399F-26DDBBA66C8A}"/>
              </a:ext>
            </a:extLst>
          </p:cNvPr>
          <p:cNvPicPr>
            <a:picLocks noChangeAspect="1"/>
          </p:cNvPicPr>
          <p:nvPr/>
        </p:nvPicPr>
        <p:blipFill>
          <a:blip r:embed="rId3"/>
          <a:stretch>
            <a:fillRect/>
          </a:stretch>
        </p:blipFill>
        <p:spPr>
          <a:xfrm>
            <a:off x="6868160" y="1724591"/>
            <a:ext cx="4613035" cy="3325527"/>
          </a:xfrm>
          <a:prstGeom prst="rect">
            <a:avLst/>
          </a:prstGeom>
        </p:spPr>
      </p:pic>
      <p:sp>
        <p:nvSpPr>
          <p:cNvPr id="3" name="TextBox 2">
            <a:extLst>
              <a:ext uri="{FF2B5EF4-FFF2-40B4-BE49-F238E27FC236}">
                <a16:creationId xmlns:a16="http://schemas.microsoft.com/office/drawing/2014/main" id="{E8377309-FF56-2A61-BE2E-7962D5B007B8}"/>
              </a:ext>
            </a:extLst>
          </p:cNvPr>
          <p:cNvSpPr txBox="1"/>
          <p:nvPr/>
        </p:nvSpPr>
        <p:spPr>
          <a:xfrm>
            <a:off x="459349" y="5176621"/>
            <a:ext cx="5322325" cy="1461939"/>
          </a:xfrm>
          <a:prstGeom prst="rect">
            <a:avLst/>
          </a:prstGeom>
          <a:noFill/>
        </p:spPr>
        <p:txBody>
          <a:bodyPr wrap="square" rtlCol="0">
            <a:spAutoFit/>
          </a:bodyPr>
          <a:lstStyle/>
          <a:p>
            <a:pPr defTabSz="685800">
              <a:spcAft>
                <a:spcPts val="600"/>
              </a:spcAft>
            </a:pPr>
            <a:r>
              <a:rPr lang="en-GB" sz="1400" kern="1200" dirty="0">
                <a:latin typeface="Arial" panose="020B0604020202020204" pitchFamily="34" charset="0"/>
                <a:ea typeface="+mn-ea"/>
                <a:cs typeface="Arial" panose="020B0604020202020204" pitchFamily="34" charset="0"/>
              </a:rPr>
              <a:t>The 2018-20 healthy life expectancy for in Bradford District, has </a:t>
            </a:r>
            <a:r>
              <a:rPr lang="en-GB" sz="1400" b="1" kern="1200" dirty="0">
                <a:latin typeface="Arial" panose="020B0604020202020204" pitchFamily="34" charset="0"/>
                <a:ea typeface="+mn-ea"/>
                <a:cs typeface="Arial" panose="020B0604020202020204" pitchFamily="34" charset="0"/>
              </a:rPr>
              <a:t>increased to</a:t>
            </a:r>
            <a:r>
              <a:rPr lang="en-GB" sz="1400" kern="1200" dirty="0">
                <a:latin typeface="Arial" panose="020B0604020202020204" pitchFamily="34" charset="0"/>
                <a:ea typeface="+mn-ea"/>
                <a:cs typeface="Arial" panose="020B0604020202020204" pitchFamily="34" charset="0"/>
              </a:rPr>
              <a:t> </a:t>
            </a:r>
            <a:r>
              <a:rPr lang="en-GB" sz="1400" b="1" kern="1200" dirty="0">
                <a:latin typeface="Arial" panose="020B0604020202020204" pitchFamily="34" charset="0"/>
                <a:ea typeface="+mn-ea"/>
                <a:cs typeface="Arial" panose="020B0604020202020204" pitchFamily="34" charset="0"/>
              </a:rPr>
              <a:t>63.4 years</a:t>
            </a:r>
            <a:br>
              <a:rPr lang="en-GB" sz="1400" b="1" kern="1200" dirty="0">
                <a:latin typeface="Arial" panose="020B0604020202020204" pitchFamily="34" charset="0"/>
                <a:ea typeface="+mn-ea"/>
                <a:cs typeface="Arial" panose="020B0604020202020204" pitchFamily="34" charset="0"/>
              </a:rPr>
            </a:br>
            <a:endParaRPr lang="en-GB" sz="1400" kern="1200" dirty="0">
              <a:latin typeface="Arial" panose="020B0604020202020204" pitchFamily="34" charset="0"/>
              <a:ea typeface="+mn-ea"/>
              <a:cs typeface="Arial" panose="020B0604020202020204" pitchFamily="34" charset="0"/>
            </a:endParaRPr>
          </a:p>
          <a:p>
            <a:pPr defTabSz="685800">
              <a:spcAft>
                <a:spcPts val="600"/>
              </a:spcAft>
            </a:pPr>
            <a:r>
              <a:rPr lang="en-GB" sz="1400" kern="1200" dirty="0">
                <a:latin typeface="Arial" panose="020B0604020202020204" pitchFamily="34" charset="0"/>
                <a:ea typeface="+mn-ea"/>
                <a:cs typeface="Arial" panose="020B0604020202020204" pitchFamily="34" charset="0"/>
              </a:rPr>
              <a:t>The 2018-20 </a:t>
            </a:r>
            <a:r>
              <a:rPr lang="en-GB" sz="1400" b="1" kern="1200" dirty="0">
                <a:latin typeface="Arial" panose="020B0604020202020204" pitchFamily="34" charset="0"/>
                <a:ea typeface="+mn-ea"/>
                <a:cs typeface="Arial" panose="020B0604020202020204" pitchFamily="34" charset="0"/>
              </a:rPr>
              <a:t>gap</a:t>
            </a:r>
            <a:r>
              <a:rPr lang="en-GB" sz="1400" kern="1200" dirty="0">
                <a:latin typeface="Arial" panose="020B0604020202020204" pitchFamily="34" charset="0"/>
                <a:ea typeface="+mn-ea"/>
                <a:cs typeface="Arial" panose="020B0604020202020204" pitchFamily="34" charset="0"/>
              </a:rPr>
              <a:t> between Bradford District and England is 0.5 years, which has significantly </a:t>
            </a:r>
            <a:r>
              <a:rPr lang="en-GB" sz="1400" b="1" kern="1200" dirty="0">
                <a:latin typeface="Arial" panose="020B0604020202020204" pitchFamily="34" charset="0"/>
                <a:ea typeface="+mn-ea"/>
                <a:cs typeface="Arial" panose="020B0604020202020204" pitchFamily="34" charset="0"/>
              </a:rPr>
              <a:t>narrowed</a:t>
            </a:r>
            <a:r>
              <a:rPr lang="en-GB" sz="1400" kern="1200" dirty="0">
                <a:latin typeface="Arial" panose="020B0604020202020204" pitchFamily="34" charset="0"/>
                <a:ea typeface="+mn-ea"/>
                <a:cs typeface="Arial" panose="020B0604020202020204" pitchFamily="34" charset="0"/>
              </a:rPr>
              <a:t> when compared to 2009-11 females</a:t>
            </a:r>
            <a:endParaRPr lang="en-GB" sz="1400" dirty="0"/>
          </a:p>
        </p:txBody>
      </p:sp>
      <p:sp>
        <p:nvSpPr>
          <p:cNvPr id="6" name="TextBox 5">
            <a:extLst>
              <a:ext uri="{FF2B5EF4-FFF2-40B4-BE49-F238E27FC236}">
                <a16:creationId xmlns:a16="http://schemas.microsoft.com/office/drawing/2014/main" id="{8DA5E9FF-0650-38DA-4496-F25FE4D1003F}"/>
              </a:ext>
            </a:extLst>
          </p:cNvPr>
          <p:cNvSpPr txBox="1"/>
          <p:nvPr/>
        </p:nvSpPr>
        <p:spPr>
          <a:xfrm>
            <a:off x="6868160" y="5177277"/>
            <a:ext cx="4942840" cy="1538883"/>
          </a:xfrm>
          <a:prstGeom prst="rect">
            <a:avLst/>
          </a:prstGeom>
          <a:noFill/>
        </p:spPr>
        <p:txBody>
          <a:bodyPr wrap="square" rtlCol="0">
            <a:spAutoFit/>
          </a:bodyPr>
          <a:lstStyle/>
          <a:p>
            <a:pPr defTabSz="685800">
              <a:spcAft>
                <a:spcPts val="600"/>
              </a:spcAft>
            </a:pPr>
            <a:r>
              <a:rPr lang="en-GB" sz="1400" kern="1200" dirty="0">
                <a:latin typeface="Arial" panose="020B0604020202020204" pitchFamily="34" charset="0"/>
                <a:ea typeface="+mn-ea"/>
                <a:cs typeface="Arial" panose="020B0604020202020204" pitchFamily="34" charset="0"/>
              </a:rPr>
              <a:t>As healthy life expectancy has increased and life expectancy risen, a female born in Bradford District can now expect to live </a:t>
            </a:r>
            <a:r>
              <a:rPr lang="en-GB" sz="1400" b="1" kern="1200" dirty="0">
                <a:latin typeface="Arial" panose="020B0604020202020204" pitchFamily="34" charset="0"/>
                <a:ea typeface="+mn-ea"/>
                <a:cs typeface="Arial" panose="020B0604020202020204" pitchFamily="34" charset="0"/>
              </a:rPr>
              <a:t>18.2 years in ‘poor health’</a:t>
            </a:r>
          </a:p>
          <a:p>
            <a:pPr defTabSz="685800">
              <a:spcAft>
                <a:spcPts val="600"/>
              </a:spcAft>
            </a:pPr>
            <a:endParaRPr lang="en-GB" sz="1400" kern="1200" dirty="0">
              <a:latin typeface="Arial" panose="020B0604020202020204" pitchFamily="34" charset="0"/>
              <a:ea typeface="+mn-ea"/>
              <a:cs typeface="Arial" panose="020B0604020202020204" pitchFamily="34" charset="0"/>
            </a:endParaRPr>
          </a:p>
          <a:p>
            <a:pPr defTabSz="685800">
              <a:spcAft>
                <a:spcPts val="600"/>
              </a:spcAft>
            </a:pPr>
            <a:r>
              <a:rPr lang="en-GB" sz="1400" kern="1200" dirty="0">
                <a:latin typeface="Arial" panose="020B0604020202020204" pitchFamily="34" charset="0"/>
                <a:ea typeface="+mn-ea"/>
                <a:cs typeface="Arial" panose="020B0604020202020204" pitchFamily="34" charset="0"/>
              </a:rPr>
              <a:t>This is better than </a:t>
            </a:r>
            <a:r>
              <a:rPr lang="en-GB" sz="1400" b="1" kern="1200" dirty="0">
                <a:latin typeface="Arial" panose="020B0604020202020204" pitchFamily="34" charset="0"/>
                <a:ea typeface="+mn-ea"/>
                <a:cs typeface="Arial" panose="020B0604020202020204" pitchFamily="34" charset="0"/>
              </a:rPr>
              <a:t>2009-11</a:t>
            </a:r>
            <a:r>
              <a:rPr lang="en-GB" sz="1400" kern="1200" dirty="0">
                <a:latin typeface="Arial" panose="020B0604020202020204" pitchFamily="34" charset="0"/>
                <a:ea typeface="+mn-ea"/>
                <a:cs typeface="Arial" panose="020B0604020202020204" pitchFamily="34" charset="0"/>
              </a:rPr>
              <a:t> when a female could expect to live </a:t>
            </a:r>
            <a:r>
              <a:rPr lang="en-GB" sz="1400" b="1" kern="1200" dirty="0">
                <a:latin typeface="Arial" panose="020B0604020202020204" pitchFamily="34" charset="0"/>
                <a:ea typeface="+mn-ea"/>
                <a:cs typeface="Arial" panose="020B0604020202020204" pitchFamily="34" charset="0"/>
              </a:rPr>
              <a:t>20.9 years in ‘poor health’</a:t>
            </a:r>
          </a:p>
        </p:txBody>
      </p:sp>
      <p:pic>
        <p:nvPicPr>
          <p:cNvPr id="13" name="Graphic 12" descr="Female with solid fill">
            <a:extLst>
              <a:ext uri="{FF2B5EF4-FFF2-40B4-BE49-F238E27FC236}">
                <a16:creationId xmlns:a16="http://schemas.microsoft.com/office/drawing/2014/main" id="{FDCBA93A-1F40-1EA4-DA99-33D7680A4C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4653" y="-54327"/>
            <a:ext cx="1731397" cy="1731397"/>
          </a:xfrm>
          <a:prstGeom prst="rect">
            <a:avLst/>
          </a:prstGeom>
        </p:spPr>
      </p:pic>
    </p:spTree>
    <p:extLst>
      <p:ext uri="{BB962C8B-B14F-4D97-AF65-F5344CB8AC3E}">
        <p14:creationId xmlns:p14="http://schemas.microsoft.com/office/powerpoint/2010/main" val="352885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DCBA7-649F-3268-FD17-8457B51335B3}"/>
              </a:ext>
            </a:extLst>
          </p:cNvPr>
          <p:cNvSpPr>
            <a:spLocks noGrp="1"/>
          </p:cNvSpPr>
          <p:nvPr>
            <p:ph type="title"/>
          </p:nvPr>
        </p:nvSpPr>
        <p:spPr>
          <a:xfrm>
            <a:off x="1388209" y="5554639"/>
            <a:ext cx="9654076" cy="982473"/>
          </a:xfrm>
        </p:spPr>
        <p:txBody>
          <a:bodyPr>
            <a:normAutofit/>
          </a:bodyPr>
          <a:lstStyle/>
          <a:p>
            <a:r>
              <a:rPr lang="en-US" sz="4000" dirty="0">
                <a:solidFill>
                  <a:srgbClr val="FFFFFF"/>
                </a:solidFill>
              </a:rPr>
              <a:t>Childhood Obesity: Reception</a:t>
            </a:r>
            <a:endParaRPr lang="en-GB" sz="4000" dirty="0">
              <a:solidFill>
                <a:srgbClr val="FFFFFF"/>
              </a:solidFill>
            </a:endParaRPr>
          </a:p>
        </p:txBody>
      </p:sp>
      <p:pic>
        <p:nvPicPr>
          <p:cNvPr id="4" name="Picture 3">
            <a:extLst>
              <a:ext uri="{FF2B5EF4-FFF2-40B4-BE49-F238E27FC236}">
                <a16:creationId xmlns:a16="http://schemas.microsoft.com/office/drawing/2014/main" id="{920CC590-6515-9EB4-4B3C-81A085EC0709}"/>
              </a:ext>
            </a:extLst>
          </p:cNvPr>
          <p:cNvPicPr>
            <a:picLocks noChangeAspect="1"/>
          </p:cNvPicPr>
          <p:nvPr/>
        </p:nvPicPr>
        <p:blipFill>
          <a:blip r:embed="rId2"/>
          <a:stretch>
            <a:fillRect/>
          </a:stretch>
        </p:blipFill>
        <p:spPr>
          <a:xfrm>
            <a:off x="233440" y="244911"/>
            <a:ext cx="4592560" cy="4092930"/>
          </a:xfrm>
          <a:prstGeom prst="rect">
            <a:avLst/>
          </a:prstGeom>
        </p:spPr>
      </p:pic>
      <p:sp>
        <p:nvSpPr>
          <p:cNvPr id="3" name="TextBox 2">
            <a:extLst>
              <a:ext uri="{FF2B5EF4-FFF2-40B4-BE49-F238E27FC236}">
                <a16:creationId xmlns:a16="http://schemas.microsoft.com/office/drawing/2014/main" id="{2D6E3AEF-0D4C-8DA3-8964-1E9CE14C9F8D}"/>
              </a:ext>
            </a:extLst>
          </p:cNvPr>
          <p:cNvSpPr txBox="1"/>
          <p:nvPr/>
        </p:nvSpPr>
        <p:spPr>
          <a:xfrm>
            <a:off x="5172075" y="244911"/>
            <a:ext cx="4592560" cy="2448299"/>
          </a:xfrm>
          <a:prstGeom prst="rect">
            <a:avLst/>
          </a:prstGeom>
          <a:noFill/>
        </p:spPr>
        <p:txBody>
          <a:bodyPr wrap="square" rtlCol="0">
            <a:spAutoFit/>
          </a:bodyPr>
          <a:lstStyle/>
          <a:p>
            <a:pPr lvl="0" algn="just">
              <a:lnSpc>
                <a:spcPct val="107000"/>
              </a:lnSpc>
            </a:pPr>
            <a:r>
              <a:rPr lang="en-US" kern="100" dirty="0">
                <a:effectLst/>
                <a:latin typeface="Arial" panose="020B0604020202020204" pitchFamily="34" charset="0"/>
                <a:ea typeface="Calibri" panose="020F0502020204030204" pitchFamily="34" charset="0"/>
                <a:cs typeface="Times New Roman" panose="02020603050405020304" pitchFamily="18" charset="0"/>
              </a:rPr>
              <a:t>In 2022/23, 9.7% of reception aged children in Bradford District were classified as being obese or severely obese. This has </a:t>
            </a:r>
            <a:r>
              <a:rPr lang="en-US"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decreased</a:t>
            </a:r>
            <a:r>
              <a:rPr lang="en-US" kern="100" dirty="0">
                <a:effectLst/>
                <a:latin typeface="Arial" panose="020B0604020202020204" pitchFamily="34" charset="0"/>
                <a:ea typeface="Calibri" panose="020F0502020204030204" pitchFamily="34" charset="0"/>
                <a:cs typeface="Times New Roman" panose="02020603050405020304" pitchFamily="18" charset="0"/>
              </a:rPr>
              <a:t> from the previous year but is </a:t>
            </a:r>
            <a:r>
              <a:rPr lang="en-US" b="1"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slightly higher </a:t>
            </a:r>
            <a:r>
              <a:rPr lang="en-US" kern="100" dirty="0">
                <a:effectLst/>
                <a:latin typeface="Arial" panose="020B0604020202020204" pitchFamily="34" charset="0"/>
                <a:ea typeface="Calibri" panose="020F0502020204030204" pitchFamily="34" charset="0"/>
                <a:cs typeface="Times New Roman" panose="02020603050405020304" pitchFamily="18" charset="0"/>
              </a:rPr>
              <a:t>than England.</a:t>
            </a:r>
          </a:p>
          <a:p>
            <a:pPr lvl="0" algn="just">
              <a:lnSpc>
                <a:spcPct val="107000"/>
              </a:lnSpc>
            </a:pP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The gap between Bradford District and England is currently 0.5 percentage points.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0DA81C6-0929-D6D4-E668-504F48CD7FB5}"/>
              </a:ext>
            </a:extLst>
          </p:cNvPr>
          <p:cNvSpPr txBox="1"/>
          <p:nvPr/>
        </p:nvSpPr>
        <p:spPr>
          <a:xfrm>
            <a:off x="233440" y="4495800"/>
            <a:ext cx="5957810" cy="923330"/>
          </a:xfrm>
          <a:prstGeom prst="rect">
            <a:avLst/>
          </a:prstGeom>
          <a:noFill/>
        </p:spPr>
        <p:txBody>
          <a:bodyPr wrap="square" rtlCol="0">
            <a:spAutoFit/>
          </a:bodyPr>
          <a:lstStyle/>
          <a:p>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It should be noted that data is unavailable for Bradford District for the period 2020/21.</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6">
            <a:extLst>
              <a:ext uri="{FF2B5EF4-FFF2-40B4-BE49-F238E27FC236}">
                <a16:creationId xmlns:a16="http://schemas.microsoft.com/office/drawing/2014/main" id="{1F6CCA58-F4DF-1A00-120D-1115539D998C}"/>
              </a:ext>
            </a:extLst>
          </p:cNvPr>
          <p:cNvPicPr>
            <a:picLocks noChangeAspect="1"/>
          </p:cNvPicPr>
          <p:nvPr/>
        </p:nvPicPr>
        <p:blipFill>
          <a:blip r:embed="rId3"/>
          <a:stretch>
            <a:fillRect/>
          </a:stretch>
        </p:blipFill>
        <p:spPr>
          <a:xfrm>
            <a:off x="5649835" y="2986121"/>
            <a:ext cx="4114800" cy="1123950"/>
          </a:xfrm>
          <a:prstGeom prst="rect">
            <a:avLst/>
          </a:prstGeom>
        </p:spPr>
      </p:pic>
      <p:sp>
        <p:nvSpPr>
          <p:cNvPr id="9" name="TextBox 8">
            <a:extLst>
              <a:ext uri="{FF2B5EF4-FFF2-40B4-BE49-F238E27FC236}">
                <a16:creationId xmlns:a16="http://schemas.microsoft.com/office/drawing/2014/main" id="{7AAF05CD-08D4-D087-D137-F109464F6AC0}"/>
              </a:ext>
            </a:extLst>
          </p:cNvPr>
          <p:cNvSpPr txBox="1"/>
          <p:nvPr/>
        </p:nvSpPr>
        <p:spPr>
          <a:xfrm>
            <a:off x="5781675" y="4240575"/>
            <a:ext cx="5486400" cy="1015663"/>
          </a:xfrm>
          <a:prstGeom prst="rect">
            <a:avLst/>
          </a:prstGeom>
          <a:noFill/>
        </p:spPr>
        <p:txBody>
          <a:bodyPr wrap="square" rtlCol="0">
            <a:spAutoFit/>
          </a:bodyPr>
          <a:lstStyle/>
          <a:p>
            <a:r>
              <a:rPr lang="en-US" sz="2000" b="1" dirty="0">
                <a:solidFill>
                  <a:schemeClr val="accent6"/>
                </a:solidFill>
                <a:latin typeface="Arial" panose="020B0604020202020204" pitchFamily="34" charset="0"/>
                <a:cs typeface="Arial" panose="020B0604020202020204" pitchFamily="34" charset="0"/>
              </a:rPr>
              <a:t>Almost 1 in 10 children aged 4-5 were classified as obese or severely obese in Bradford District in 2022/23</a:t>
            </a:r>
            <a:endParaRPr lang="en-GB" sz="20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761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A33F9-94E3-6C74-C304-D841CB9A5D5B}"/>
              </a:ext>
            </a:extLst>
          </p:cNvPr>
          <p:cNvSpPr>
            <a:spLocks noGrp="1"/>
          </p:cNvSpPr>
          <p:nvPr>
            <p:ph type="title"/>
          </p:nvPr>
        </p:nvSpPr>
        <p:spPr>
          <a:xfrm>
            <a:off x="1388209" y="5554639"/>
            <a:ext cx="9654076" cy="982473"/>
          </a:xfrm>
        </p:spPr>
        <p:txBody>
          <a:bodyPr>
            <a:normAutofit/>
          </a:bodyPr>
          <a:lstStyle/>
          <a:p>
            <a:r>
              <a:rPr lang="en-US" sz="4000" dirty="0">
                <a:solidFill>
                  <a:srgbClr val="FFFFFF"/>
                </a:solidFill>
              </a:rPr>
              <a:t>Childhood Obesity: Year 6</a:t>
            </a:r>
            <a:endParaRPr lang="en-GB" sz="4000" dirty="0">
              <a:solidFill>
                <a:srgbClr val="FFFFFF"/>
              </a:solidFill>
            </a:endParaRPr>
          </a:p>
        </p:txBody>
      </p:sp>
      <p:pic>
        <p:nvPicPr>
          <p:cNvPr id="4" name="Picture 3">
            <a:extLst>
              <a:ext uri="{FF2B5EF4-FFF2-40B4-BE49-F238E27FC236}">
                <a16:creationId xmlns:a16="http://schemas.microsoft.com/office/drawing/2014/main" id="{F4E50AF6-4526-672A-1D21-061B87BBBEA2}"/>
              </a:ext>
            </a:extLst>
          </p:cNvPr>
          <p:cNvPicPr>
            <a:picLocks noChangeAspect="1"/>
          </p:cNvPicPr>
          <p:nvPr/>
        </p:nvPicPr>
        <p:blipFill>
          <a:blip r:embed="rId2"/>
          <a:stretch>
            <a:fillRect/>
          </a:stretch>
        </p:blipFill>
        <p:spPr>
          <a:xfrm>
            <a:off x="6411748" y="459227"/>
            <a:ext cx="5261304" cy="4237087"/>
          </a:xfrm>
          <a:prstGeom prst="rect">
            <a:avLst/>
          </a:prstGeom>
        </p:spPr>
      </p:pic>
      <p:sp>
        <p:nvSpPr>
          <p:cNvPr id="3" name="TextBox 2">
            <a:extLst>
              <a:ext uri="{FF2B5EF4-FFF2-40B4-BE49-F238E27FC236}">
                <a16:creationId xmlns:a16="http://schemas.microsoft.com/office/drawing/2014/main" id="{3B06F72C-A819-16E2-FF4E-BB484EC5FFE5}"/>
              </a:ext>
            </a:extLst>
          </p:cNvPr>
          <p:cNvSpPr txBox="1"/>
          <p:nvPr/>
        </p:nvSpPr>
        <p:spPr>
          <a:xfrm>
            <a:off x="406072" y="459227"/>
            <a:ext cx="5832803" cy="2546466"/>
          </a:xfrm>
          <a:prstGeom prst="rect">
            <a:avLst/>
          </a:prstGeom>
          <a:noFill/>
        </p:spPr>
        <p:txBody>
          <a:bodyPr wrap="square" rtlCol="0">
            <a:spAutoFit/>
          </a:bodyPr>
          <a:lstStyle/>
          <a:p>
            <a:pPr lvl="0" algn="just">
              <a:lnSpc>
                <a:spcPct val="107000"/>
              </a:lnSpc>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In 2022/23, 26.1% of children in year 6 in Bradford District were classified as obese or severely obese. This is a </a:t>
            </a: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decrease</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from the previous year, but remains </a:t>
            </a:r>
            <a:r>
              <a:rPr lang="en-US" sz="1800" b="1"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significantly higher</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than England. </a:t>
            </a:r>
          </a:p>
          <a:p>
            <a:pPr lvl="0" algn="just">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gap between Bradford District and England is currently 3.4 percentage points.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91FD76EA-8F5D-0D25-B1CB-22816232B155}"/>
              </a:ext>
            </a:extLst>
          </p:cNvPr>
          <p:cNvSpPr txBox="1"/>
          <p:nvPr/>
        </p:nvSpPr>
        <p:spPr>
          <a:xfrm>
            <a:off x="6411747" y="4696314"/>
            <a:ext cx="5580227" cy="923330"/>
          </a:xfrm>
          <a:prstGeom prst="rect">
            <a:avLst/>
          </a:prstGeom>
          <a:noFill/>
        </p:spPr>
        <p:txBody>
          <a:bodyPr wrap="square" rtlCol="0">
            <a:spAutoFit/>
          </a:bodyPr>
          <a:lstStyle/>
          <a:p>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It should be noted that data is unavailable for Bradford District for the period 2020/21.</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9" name="Picture 8">
            <a:extLst>
              <a:ext uri="{FF2B5EF4-FFF2-40B4-BE49-F238E27FC236}">
                <a16:creationId xmlns:a16="http://schemas.microsoft.com/office/drawing/2014/main" id="{97BD4E52-4D0E-F3BB-3DC1-00E56A696E25}"/>
              </a:ext>
            </a:extLst>
          </p:cNvPr>
          <p:cNvPicPr>
            <a:picLocks noChangeAspect="1"/>
          </p:cNvPicPr>
          <p:nvPr/>
        </p:nvPicPr>
        <p:blipFill>
          <a:blip r:embed="rId3"/>
          <a:stretch>
            <a:fillRect/>
          </a:stretch>
        </p:blipFill>
        <p:spPr>
          <a:xfrm>
            <a:off x="406072" y="2659044"/>
            <a:ext cx="4105275" cy="1152525"/>
          </a:xfrm>
          <a:prstGeom prst="rect">
            <a:avLst/>
          </a:prstGeom>
        </p:spPr>
      </p:pic>
      <p:sp>
        <p:nvSpPr>
          <p:cNvPr id="11" name="TextBox 10">
            <a:extLst>
              <a:ext uri="{FF2B5EF4-FFF2-40B4-BE49-F238E27FC236}">
                <a16:creationId xmlns:a16="http://schemas.microsoft.com/office/drawing/2014/main" id="{678EA5D1-AED6-7012-A72B-862CF8E78F97}"/>
              </a:ext>
            </a:extLst>
          </p:cNvPr>
          <p:cNvSpPr txBox="1"/>
          <p:nvPr/>
        </p:nvSpPr>
        <p:spPr>
          <a:xfrm>
            <a:off x="257175" y="3811569"/>
            <a:ext cx="5261305" cy="1015663"/>
          </a:xfrm>
          <a:prstGeom prst="rect">
            <a:avLst/>
          </a:prstGeom>
          <a:noFill/>
        </p:spPr>
        <p:txBody>
          <a:bodyPr wrap="square" rtlCol="0">
            <a:spAutoFit/>
          </a:bodyPr>
          <a:lstStyle/>
          <a:p>
            <a:r>
              <a:rPr lang="en-US" sz="2000" b="1" dirty="0">
                <a:solidFill>
                  <a:schemeClr val="accent6"/>
                </a:solidFill>
                <a:latin typeface="Arial" panose="020B0604020202020204" pitchFamily="34" charset="0"/>
                <a:cs typeface="Arial" panose="020B0604020202020204" pitchFamily="34" charset="0"/>
              </a:rPr>
              <a:t>Over a quarter of children aged 10-11 in Bradford District were classified as obese or severely obese in 2022/23</a:t>
            </a:r>
            <a:endParaRPr lang="en-GB" sz="20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72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CC278-4BC8-9389-B94B-1DE4FA674659}"/>
              </a:ext>
            </a:extLst>
          </p:cNvPr>
          <p:cNvSpPr>
            <a:spLocks noGrp="1"/>
          </p:cNvSpPr>
          <p:nvPr>
            <p:ph type="title"/>
          </p:nvPr>
        </p:nvSpPr>
        <p:spPr>
          <a:xfrm>
            <a:off x="497841" y="502021"/>
            <a:ext cx="5527039" cy="737499"/>
          </a:xfrm>
        </p:spPr>
        <p:txBody>
          <a:bodyPr anchor="b">
            <a:normAutofit fontScale="90000"/>
          </a:bodyPr>
          <a:lstStyle/>
          <a:p>
            <a:r>
              <a:rPr lang="en-US" sz="4000" b="1" dirty="0">
                <a:solidFill>
                  <a:schemeClr val="accent6">
                    <a:lumMod val="75000"/>
                  </a:schemeClr>
                </a:solidFill>
                <a:latin typeface="Arial" panose="020B0604020202020204" pitchFamily="34" charset="0"/>
                <a:cs typeface="Arial" panose="020B0604020202020204" pitchFamily="34" charset="0"/>
              </a:rPr>
              <a:t>Physically Active Adults</a:t>
            </a:r>
            <a:endParaRPr lang="en-GB" sz="4000" b="1" dirty="0">
              <a:solidFill>
                <a:schemeClr val="accent6">
                  <a:lumMod val="7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DEB9F-AC4E-524B-719E-CA26611F7387}"/>
              </a:ext>
            </a:extLst>
          </p:cNvPr>
          <p:cNvPicPr>
            <a:picLocks noChangeAspect="1"/>
          </p:cNvPicPr>
          <p:nvPr/>
        </p:nvPicPr>
        <p:blipFill>
          <a:blip r:embed="rId2"/>
          <a:stretch>
            <a:fillRect/>
          </a:stretch>
        </p:blipFill>
        <p:spPr>
          <a:xfrm>
            <a:off x="497841" y="1450450"/>
            <a:ext cx="3816984" cy="2626148"/>
          </a:xfrm>
          <a:prstGeom prst="rect">
            <a:avLst/>
          </a:prstGeom>
        </p:spPr>
      </p:pic>
      <p:pic>
        <p:nvPicPr>
          <p:cNvPr id="3" name="Picture 2">
            <a:extLst>
              <a:ext uri="{FF2B5EF4-FFF2-40B4-BE49-F238E27FC236}">
                <a16:creationId xmlns:a16="http://schemas.microsoft.com/office/drawing/2014/main" id="{D0D03DE8-C122-5846-570B-455A1D7BCA1D}"/>
              </a:ext>
            </a:extLst>
          </p:cNvPr>
          <p:cNvPicPr>
            <a:picLocks noChangeAspect="1"/>
          </p:cNvPicPr>
          <p:nvPr/>
        </p:nvPicPr>
        <p:blipFill>
          <a:blip r:embed="rId3"/>
          <a:stretch>
            <a:fillRect/>
          </a:stretch>
        </p:blipFill>
        <p:spPr>
          <a:xfrm>
            <a:off x="6968533" y="351619"/>
            <a:ext cx="4858933" cy="3724979"/>
          </a:xfrm>
          <a:prstGeom prst="rect">
            <a:avLst/>
          </a:prstGeom>
        </p:spPr>
      </p:pic>
      <p:sp>
        <p:nvSpPr>
          <p:cNvPr id="5" name="TextBox 4">
            <a:extLst>
              <a:ext uri="{FF2B5EF4-FFF2-40B4-BE49-F238E27FC236}">
                <a16:creationId xmlns:a16="http://schemas.microsoft.com/office/drawing/2014/main" id="{505C8CC3-CBF5-003D-CFBF-5584B70EFC5D}"/>
              </a:ext>
            </a:extLst>
          </p:cNvPr>
          <p:cNvSpPr txBox="1"/>
          <p:nvPr/>
        </p:nvSpPr>
        <p:spPr>
          <a:xfrm>
            <a:off x="497841" y="4238625"/>
            <a:ext cx="6102984" cy="2155334"/>
          </a:xfrm>
          <a:prstGeom prst="rect">
            <a:avLst/>
          </a:prstGeom>
          <a:noFill/>
        </p:spPr>
        <p:txBody>
          <a:bodyPr wrap="square" rtlCol="0">
            <a:spAutoFit/>
          </a:bodyPr>
          <a:lstStyle/>
          <a:p>
            <a:pPr lvl="0" algn="just">
              <a:lnSpc>
                <a:spcPct val="107000"/>
              </a:lnSpc>
            </a:pPr>
            <a:r>
              <a:rPr lang="en-US" sz="1400" kern="100" dirty="0">
                <a:effectLst/>
                <a:latin typeface="Arial" panose="020B0604020202020204" pitchFamily="34" charset="0"/>
                <a:ea typeface="Calibri" panose="020F0502020204030204" pitchFamily="34" charset="0"/>
                <a:cs typeface="Times New Roman" panose="02020603050405020304" pitchFamily="18" charset="0"/>
              </a:rPr>
              <a:t>The proportion of adults classed as physically active in Bradford District started to decline in 2018/19 and further declined in 2021/22 to 58.9%.</a:t>
            </a:r>
          </a:p>
          <a:p>
            <a:pPr lvl="0" algn="just">
              <a:lnSpc>
                <a:spcPct val="107000"/>
              </a:lnSpc>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US" sz="1400" kern="100" dirty="0">
                <a:effectLst/>
                <a:latin typeface="Arial" panose="020B0604020202020204" pitchFamily="34" charset="0"/>
                <a:ea typeface="Calibri" panose="020F0502020204030204" pitchFamily="34" charset="0"/>
                <a:cs typeface="Times New Roman" panose="02020603050405020304" pitchFamily="18" charset="0"/>
              </a:rPr>
              <a:t>Where Bradford District has experienced a steady decline the proportion of physically active adults, the regional and national averages are showing to be increasing slightly.</a:t>
            </a:r>
          </a:p>
          <a:p>
            <a:pPr lvl="0" algn="just">
              <a:lnSpc>
                <a:spcPct val="107000"/>
              </a:lnSpc>
            </a:pP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US" sz="1400" kern="100" dirty="0">
                <a:effectLst/>
                <a:latin typeface="Arial" panose="020B0604020202020204" pitchFamily="34" charset="0"/>
                <a:ea typeface="Calibri" panose="020F0502020204030204" pitchFamily="34" charset="0"/>
                <a:cs typeface="Times New Roman" panose="02020603050405020304" pitchFamily="18" charset="0"/>
              </a:rPr>
              <a:t>The proportion of physically active adults in Bradford District remains </a:t>
            </a:r>
            <a:r>
              <a:rPr lang="en-US" sz="1400" b="1"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significantly lower</a:t>
            </a:r>
            <a:r>
              <a:rPr lang="en-US" sz="1400" kern="100" dirty="0">
                <a:effectLst/>
                <a:latin typeface="Arial" panose="020B0604020202020204" pitchFamily="34" charset="0"/>
                <a:ea typeface="Calibri" panose="020F0502020204030204" pitchFamily="34" charset="0"/>
                <a:cs typeface="Times New Roman" panose="02020603050405020304" pitchFamily="18" charset="0"/>
              </a:rPr>
              <a:t> than both the regional and national averages. </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C994CC6-E909-B1EF-3B9E-8B3FBEF02262}"/>
              </a:ext>
            </a:extLst>
          </p:cNvPr>
          <p:cNvSpPr txBox="1"/>
          <p:nvPr/>
        </p:nvSpPr>
        <p:spPr>
          <a:xfrm>
            <a:off x="6968533" y="4238626"/>
            <a:ext cx="5147267" cy="800219"/>
          </a:xfrm>
          <a:prstGeom prst="rect">
            <a:avLst/>
          </a:prstGeom>
          <a:noFill/>
        </p:spPr>
        <p:txBody>
          <a:bodyPr wrap="square" rtlCol="0">
            <a:spAutoFit/>
          </a:bodyPr>
          <a:lstStyle/>
          <a:p>
            <a:r>
              <a:rPr lang="en-US" sz="1400" kern="100" dirty="0">
                <a:effectLst/>
                <a:latin typeface="Arial" panose="020B0604020202020204" pitchFamily="34" charset="0"/>
                <a:ea typeface="Calibri" panose="020F0502020204030204" pitchFamily="34" charset="0"/>
                <a:cs typeface="Times New Roman" panose="02020603050405020304" pitchFamily="18" charset="0"/>
              </a:rPr>
              <a:t>Bradford District has the third lowest proportion of physically active adults in Yorkshire &amp; the Humber. </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9" name="Graphic 8" descr="Run with solid fill">
            <a:extLst>
              <a:ext uri="{FF2B5EF4-FFF2-40B4-BE49-F238E27FC236}">
                <a16:creationId xmlns:a16="http://schemas.microsoft.com/office/drawing/2014/main" id="{CC514CC5-1956-B83A-D821-B217AAF637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9626" y="1827159"/>
            <a:ext cx="1864360" cy="1864360"/>
          </a:xfrm>
          <a:prstGeom prst="rect">
            <a:avLst/>
          </a:prstGeom>
        </p:spPr>
      </p:pic>
      <p:pic>
        <p:nvPicPr>
          <p:cNvPr id="13" name="Picture 12" descr="Person riding bicycle on road at sunset">
            <a:extLst>
              <a:ext uri="{FF2B5EF4-FFF2-40B4-BE49-F238E27FC236}">
                <a16:creationId xmlns:a16="http://schemas.microsoft.com/office/drawing/2014/main" id="{9CBA6BE6-4AC8-9B89-14EE-9F9BEBB1E2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1425" y="4817191"/>
            <a:ext cx="3733800" cy="1427364"/>
          </a:xfrm>
          <a:prstGeom prst="rect">
            <a:avLst/>
          </a:prstGeom>
        </p:spPr>
      </p:pic>
    </p:spTree>
    <p:extLst>
      <p:ext uri="{BB962C8B-B14F-4D97-AF65-F5344CB8AC3E}">
        <p14:creationId xmlns:p14="http://schemas.microsoft.com/office/powerpoint/2010/main" val="359678708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1173</Words>
  <Application>Microsoft Office PowerPoint</Application>
  <PresentationFormat>Widescreen</PresentationFormat>
  <Paragraphs>82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Better Health Better Lives</vt:lpstr>
      <vt:lpstr>Contents</vt:lpstr>
      <vt:lpstr>Our Ambition</vt:lpstr>
      <vt:lpstr>What does the data tell us?</vt:lpstr>
      <vt:lpstr>Health Life Expectancy (Males)</vt:lpstr>
      <vt:lpstr>Healthy Life Expectancy (Females)</vt:lpstr>
      <vt:lpstr>Childhood Obesity: Reception</vt:lpstr>
      <vt:lpstr>Childhood Obesity: Year 6</vt:lpstr>
      <vt:lpstr>Physically Active Adults</vt:lpstr>
      <vt:lpstr>Referrals to Children’s Social Care </vt:lpstr>
      <vt:lpstr>Children in Care</vt:lpstr>
      <vt:lpstr>Emotional Wellbeing of Looked After Children</vt:lpstr>
      <vt:lpstr>Accommodation for People with Learning Disabilities</vt:lpstr>
      <vt:lpstr>Adults with Learning Disabilities in Paid Employment</vt:lpstr>
      <vt:lpstr>Permanent Admissions to Care Homes (65+)</vt:lpstr>
    </vt:vector>
  </TitlesOfParts>
  <Company>City of Bradford Metropolitan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Health Better Lives</dc:title>
  <dc:creator>Sarah Lindley</dc:creator>
  <cp:lastModifiedBy>Sarah Lindley</cp:lastModifiedBy>
  <cp:revision>64</cp:revision>
  <dcterms:created xsi:type="dcterms:W3CDTF">2024-01-11T08:52:31Z</dcterms:created>
  <dcterms:modified xsi:type="dcterms:W3CDTF">2024-01-15T13:25:49Z</dcterms:modified>
</cp:coreProperties>
</file>